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68" r:id="rId6"/>
    <p:sldId id="258" r:id="rId7"/>
    <p:sldId id="259" r:id="rId8"/>
    <p:sldId id="260" r:id="rId9"/>
    <p:sldId id="261" r:id="rId10"/>
    <p:sldId id="269" r:id="rId11"/>
  </p:sldIdLst>
  <p:sldSz cx="12198350" cy="6858000"/>
  <p:notesSz cx="6858000" cy="9144000"/>
  <p:embeddedFontLst>
    <p:embeddedFont>
      <p:font typeface="Georgia" panose="02040502050405020303" pitchFamily="18" charset="0"/>
      <p:regular r:id="rId14"/>
      <p:bold r:id="rId15"/>
      <p:italic r:id="rId16"/>
      <p:boldItalic r:id="rId17"/>
    </p:embeddedFont>
    <p:embeddedFont>
      <p:font typeface="Minion" panose="020B0604020202020204"/>
      <p:regular r:id="rId18"/>
      <p:bold r:id="rId19"/>
      <p:italic r:id="rId20"/>
      <p:boldItalic r:id="rId21"/>
    </p:embeddedFont>
  </p:embeddedFontLst>
  <p:custDataLst>
    <p:tags r:id="rId22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2486" autoAdjust="0"/>
  </p:normalViewPr>
  <p:slideViewPr>
    <p:cSldViewPr>
      <p:cViewPr varScale="1">
        <p:scale>
          <a:sx n="79" d="100"/>
          <a:sy n="79" d="100"/>
        </p:scale>
        <p:origin x="802" y="62"/>
      </p:cViewPr>
      <p:guideLst>
        <p:guide orient="horz" pos="2160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352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tags" Target="tags/tag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087504-4D55-4F7D-A3D1-758B9FC9BFA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45A14A5-C534-4CEE-AE53-C575FEB6E7A7}">
      <dgm:prSet/>
      <dgm:spPr/>
      <dgm:t>
        <a:bodyPr/>
        <a:lstStyle/>
        <a:p>
          <a:r>
            <a:rPr lang="en-US"/>
            <a:t>(1) Quantitatively evaluate the antiviral efficacy of Remdesivir against three RNA viruses—SARS-CoV-2, Zika virus, and Dengue virus—using in vitro data. </a:t>
          </a:r>
        </a:p>
      </dgm:t>
    </dgm:pt>
    <dgm:pt modelId="{0E31B640-1192-435F-BE7A-A433AC924486}" type="parTrans" cxnId="{9BA0D45C-7245-4C19-BA9B-0B5A51FA4F21}">
      <dgm:prSet/>
      <dgm:spPr/>
      <dgm:t>
        <a:bodyPr/>
        <a:lstStyle/>
        <a:p>
          <a:endParaRPr lang="en-US"/>
        </a:p>
      </dgm:t>
    </dgm:pt>
    <dgm:pt modelId="{DE7A85E1-9313-4800-AEBA-8624EC91FAE1}" type="sibTrans" cxnId="{9BA0D45C-7245-4C19-BA9B-0B5A51FA4F21}">
      <dgm:prSet/>
      <dgm:spPr/>
      <dgm:t>
        <a:bodyPr/>
        <a:lstStyle/>
        <a:p>
          <a:endParaRPr lang="en-US"/>
        </a:p>
      </dgm:t>
    </dgm:pt>
    <dgm:pt modelId="{549A0765-F1EF-45BD-8E8A-8899E032BB46}">
      <dgm:prSet/>
      <dgm:spPr/>
      <dgm:t>
        <a:bodyPr/>
        <a:lstStyle/>
        <a:p>
          <a:r>
            <a:rPr lang="en-US"/>
            <a:t>(2) Investigate how experimental settings influence the EC50.  </a:t>
          </a:r>
        </a:p>
      </dgm:t>
    </dgm:pt>
    <dgm:pt modelId="{B838EAD4-BF31-4311-99A7-2C43ABEEDF6A}" type="parTrans" cxnId="{3E869434-25A5-4E99-B740-1AC454B481D1}">
      <dgm:prSet/>
      <dgm:spPr/>
      <dgm:t>
        <a:bodyPr/>
        <a:lstStyle/>
        <a:p>
          <a:endParaRPr lang="en-US"/>
        </a:p>
      </dgm:t>
    </dgm:pt>
    <dgm:pt modelId="{4C167C7E-07A1-4E2C-AFF4-B0F03EF4F1B9}" type="sibTrans" cxnId="{3E869434-25A5-4E99-B740-1AC454B481D1}">
      <dgm:prSet/>
      <dgm:spPr/>
      <dgm:t>
        <a:bodyPr/>
        <a:lstStyle/>
        <a:p>
          <a:endParaRPr lang="en-US"/>
        </a:p>
      </dgm:t>
    </dgm:pt>
    <dgm:pt modelId="{3020A3BF-E302-4153-82AD-72863F85933E}">
      <dgm:prSet/>
      <dgm:spPr/>
      <dgm:t>
        <a:bodyPr/>
        <a:lstStyle/>
        <a:p>
          <a:r>
            <a:rPr lang="en-US"/>
            <a:t>(3) Investigate how virus-specific parameters influence EC50 estimation.</a:t>
          </a:r>
        </a:p>
      </dgm:t>
    </dgm:pt>
    <dgm:pt modelId="{D125621A-1E4B-480E-8B43-29CA84D5AF7D}" type="parTrans" cxnId="{76D8383A-57BD-40B8-AB2E-22B032396DF8}">
      <dgm:prSet/>
      <dgm:spPr/>
      <dgm:t>
        <a:bodyPr/>
        <a:lstStyle/>
        <a:p>
          <a:endParaRPr lang="en-US"/>
        </a:p>
      </dgm:t>
    </dgm:pt>
    <dgm:pt modelId="{249A141A-3652-41A3-B6DA-F77D0934A228}" type="sibTrans" cxnId="{76D8383A-57BD-40B8-AB2E-22B032396DF8}">
      <dgm:prSet/>
      <dgm:spPr/>
      <dgm:t>
        <a:bodyPr/>
        <a:lstStyle/>
        <a:p>
          <a:endParaRPr lang="en-US"/>
        </a:p>
      </dgm:t>
    </dgm:pt>
    <dgm:pt modelId="{47AAF8A8-FCC8-4C2A-89EE-AFB07DF1E075}" type="pres">
      <dgm:prSet presAssocID="{5B087504-4D55-4F7D-A3D1-758B9FC9BFAC}" presName="root" presStyleCnt="0">
        <dgm:presLayoutVars>
          <dgm:dir/>
          <dgm:resizeHandles val="exact"/>
        </dgm:presLayoutVars>
      </dgm:prSet>
      <dgm:spPr/>
    </dgm:pt>
    <dgm:pt modelId="{69307C2C-FED1-4E04-BB70-C0304170E56D}" type="pres">
      <dgm:prSet presAssocID="{645A14A5-C534-4CEE-AE53-C575FEB6E7A7}" presName="compNode" presStyleCnt="0"/>
      <dgm:spPr/>
    </dgm:pt>
    <dgm:pt modelId="{C9443BD3-CD4A-4058-AC9A-1C67EB79410A}" type="pres">
      <dgm:prSet presAssocID="{645A14A5-C534-4CEE-AE53-C575FEB6E7A7}" presName="bgRect" presStyleLbl="bgShp" presStyleIdx="0" presStyleCnt="3"/>
      <dgm:spPr/>
    </dgm:pt>
    <dgm:pt modelId="{7C522CA8-67A9-4FAF-B882-954AC781D9C0}" type="pres">
      <dgm:prSet presAssocID="{645A14A5-C534-4CEE-AE53-C575FEB6E7A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NA"/>
        </a:ext>
      </dgm:extLst>
    </dgm:pt>
    <dgm:pt modelId="{8CA9F0CC-A5CE-4D82-BBA7-960071CDB8E6}" type="pres">
      <dgm:prSet presAssocID="{645A14A5-C534-4CEE-AE53-C575FEB6E7A7}" presName="spaceRect" presStyleCnt="0"/>
      <dgm:spPr/>
    </dgm:pt>
    <dgm:pt modelId="{A951CE62-036B-4CCB-BF7F-348EC1D33EDE}" type="pres">
      <dgm:prSet presAssocID="{645A14A5-C534-4CEE-AE53-C575FEB6E7A7}" presName="parTx" presStyleLbl="revTx" presStyleIdx="0" presStyleCnt="3">
        <dgm:presLayoutVars>
          <dgm:chMax val="0"/>
          <dgm:chPref val="0"/>
        </dgm:presLayoutVars>
      </dgm:prSet>
      <dgm:spPr/>
    </dgm:pt>
    <dgm:pt modelId="{11E13A1A-37BD-4050-8CAD-0A893BCF4E8B}" type="pres">
      <dgm:prSet presAssocID="{DE7A85E1-9313-4800-AEBA-8624EC91FAE1}" presName="sibTrans" presStyleCnt="0"/>
      <dgm:spPr/>
    </dgm:pt>
    <dgm:pt modelId="{7C34281D-7648-4F21-9237-499015DCC429}" type="pres">
      <dgm:prSet presAssocID="{549A0765-F1EF-45BD-8E8A-8899E032BB46}" presName="compNode" presStyleCnt="0"/>
      <dgm:spPr/>
    </dgm:pt>
    <dgm:pt modelId="{F785E86F-FAD3-447C-AB93-3D20E8AFB906}" type="pres">
      <dgm:prSet presAssocID="{549A0765-F1EF-45BD-8E8A-8899E032BB46}" presName="bgRect" presStyleLbl="bgShp" presStyleIdx="1" presStyleCnt="3"/>
      <dgm:spPr/>
    </dgm:pt>
    <dgm:pt modelId="{FDFD5A10-DA81-4D6F-9DB9-582B4A4665D5}" type="pres">
      <dgm:prSet presAssocID="{549A0765-F1EF-45BD-8E8A-8899E032BB4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 Audience"/>
        </a:ext>
      </dgm:extLst>
    </dgm:pt>
    <dgm:pt modelId="{6540E7DE-4D39-4DD2-BDD7-DFA785E1D21F}" type="pres">
      <dgm:prSet presAssocID="{549A0765-F1EF-45BD-8E8A-8899E032BB46}" presName="spaceRect" presStyleCnt="0"/>
      <dgm:spPr/>
    </dgm:pt>
    <dgm:pt modelId="{464E05FB-255B-4925-B163-B9C5C0F883D4}" type="pres">
      <dgm:prSet presAssocID="{549A0765-F1EF-45BD-8E8A-8899E032BB46}" presName="parTx" presStyleLbl="revTx" presStyleIdx="1" presStyleCnt="3">
        <dgm:presLayoutVars>
          <dgm:chMax val="0"/>
          <dgm:chPref val="0"/>
        </dgm:presLayoutVars>
      </dgm:prSet>
      <dgm:spPr/>
    </dgm:pt>
    <dgm:pt modelId="{9F46EBDD-B443-4C34-BD61-D70A3F6D0485}" type="pres">
      <dgm:prSet presAssocID="{4C167C7E-07A1-4E2C-AFF4-B0F03EF4F1B9}" presName="sibTrans" presStyleCnt="0"/>
      <dgm:spPr/>
    </dgm:pt>
    <dgm:pt modelId="{4B4C2557-048B-48D1-A115-5100466DCDB8}" type="pres">
      <dgm:prSet presAssocID="{3020A3BF-E302-4153-82AD-72863F85933E}" presName="compNode" presStyleCnt="0"/>
      <dgm:spPr/>
    </dgm:pt>
    <dgm:pt modelId="{CB1874DD-CBD9-490A-AE01-B9D0F1CD6CF9}" type="pres">
      <dgm:prSet presAssocID="{3020A3BF-E302-4153-82AD-72863F85933E}" presName="bgRect" presStyleLbl="bgShp" presStyleIdx="2" presStyleCnt="3"/>
      <dgm:spPr/>
    </dgm:pt>
    <dgm:pt modelId="{3FC68A6A-4E1C-4D87-8687-EE7D8EE4DA65}" type="pres">
      <dgm:prSet presAssocID="{3020A3BF-E302-4153-82AD-72863F85933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croscoop"/>
        </a:ext>
      </dgm:extLst>
    </dgm:pt>
    <dgm:pt modelId="{387006A0-3A23-4FC8-A9E1-B9FED34ED681}" type="pres">
      <dgm:prSet presAssocID="{3020A3BF-E302-4153-82AD-72863F85933E}" presName="spaceRect" presStyleCnt="0"/>
      <dgm:spPr/>
    </dgm:pt>
    <dgm:pt modelId="{B6352C04-EE80-4F65-BC0A-94672D7F3094}" type="pres">
      <dgm:prSet presAssocID="{3020A3BF-E302-4153-82AD-72863F85933E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55E68C33-0487-4031-8BC5-D7EA85CB5CEE}" type="presOf" srcId="{3020A3BF-E302-4153-82AD-72863F85933E}" destId="{B6352C04-EE80-4F65-BC0A-94672D7F3094}" srcOrd="0" destOrd="0" presId="urn:microsoft.com/office/officeart/2018/2/layout/IconVerticalSolidList"/>
    <dgm:cxn modelId="{3E869434-25A5-4E99-B740-1AC454B481D1}" srcId="{5B087504-4D55-4F7D-A3D1-758B9FC9BFAC}" destId="{549A0765-F1EF-45BD-8E8A-8899E032BB46}" srcOrd="1" destOrd="0" parTransId="{B838EAD4-BF31-4311-99A7-2C43ABEEDF6A}" sibTransId="{4C167C7E-07A1-4E2C-AFF4-B0F03EF4F1B9}"/>
    <dgm:cxn modelId="{76D8383A-57BD-40B8-AB2E-22B032396DF8}" srcId="{5B087504-4D55-4F7D-A3D1-758B9FC9BFAC}" destId="{3020A3BF-E302-4153-82AD-72863F85933E}" srcOrd="2" destOrd="0" parTransId="{D125621A-1E4B-480E-8B43-29CA84D5AF7D}" sibTransId="{249A141A-3652-41A3-B6DA-F77D0934A228}"/>
    <dgm:cxn modelId="{9BA0D45C-7245-4C19-BA9B-0B5A51FA4F21}" srcId="{5B087504-4D55-4F7D-A3D1-758B9FC9BFAC}" destId="{645A14A5-C534-4CEE-AE53-C575FEB6E7A7}" srcOrd="0" destOrd="0" parTransId="{0E31B640-1192-435F-BE7A-A433AC924486}" sibTransId="{DE7A85E1-9313-4800-AEBA-8624EC91FAE1}"/>
    <dgm:cxn modelId="{563D6448-9C63-491A-A930-5148131C544B}" type="presOf" srcId="{645A14A5-C534-4CEE-AE53-C575FEB6E7A7}" destId="{A951CE62-036B-4CCB-BF7F-348EC1D33EDE}" srcOrd="0" destOrd="0" presId="urn:microsoft.com/office/officeart/2018/2/layout/IconVerticalSolidList"/>
    <dgm:cxn modelId="{1E582EA8-5625-4BF5-BBAC-1BF642E0E961}" type="presOf" srcId="{549A0765-F1EF-45BD-8E8A-8899E032BB46}" destId="{464E05FB-255B-4925-B163-B9C5C0F883D4}" srcOrd="0" destOrd="0" presId="urn:microsoft.com/office/officeart/2018/2/layout/IconVerticalSolidList"/>
    <dgm:cxn modelId="{FD73B5D3-65E0-41CB-B866-CE2C96AB8633}" type="presOf" srcId="{5B087504-4D55-4F7D-A3D1-758B9FC9BFAC}" destId="{47AAF8A8-FCC8-4C2A-89EE-AFB07DF1E075}" srcOrd="0" destOrd="0" presId="urn:microsoft.com/office/officeart/2018/2/layout/IconVerticalSolidList"/>
    <dgm:cxn modelId="{7C947CF1-EBB4-4926-AF0A-B0994105B078}" type="presParOf" srcId="{47AAF8A8-FCC8-4C2A-89EE-AFB07DF1E075}" destId="{69307C2C-FED1-4E04-BB70-C0304170E56D}" srcOrd="0" destOrd="0" presId="urn:microsoft.com/office/officeart/2018/2/layout/IconVerticalSolidList"/>
    <dgm:cxn modelId="{1D190848-3C3F-4649-8AA9-CBEC79E5EDB4}" type="presParOf" srcId="{69307C2C-FED1-4E04-BB70-C0304170E56D}" destId="{C9443BD3-CD4A-4058-AC9A-1C67EB79410A}" srcOrd="0" destOrd="0" presId="urn:microsoft.com/office/officeart/2018/2/layout/IconVerticalSolidList"/>
    <dgm:cxn modelId="{491C8780-01E2-455F-9172-84A616C262E1}" type="presParOf" srcId="{69307C2C-FED1-4E04-BB70-C0304170E56D}" destId="{7C522CA8-67A9-4FAF-B882-954AC781D9C0}" srcOrd="1" destOrd="0" presId="urn:microsoft.com/office/officeart/2018/2/layout/IconVerticalSolidList"/>
    <dgm:cxn modelId="{4B788C1D-B163-4CE0-ABBB-5CA16CE604C8}" type="presParOf" srcId="{69307C2C-FED1-4E04-BB70-C0304170E56D}" destId="{8CA9F0CC-A5CE-4D82-BBA7-960071CDB8E6}" srcOrd="2" destOrd="0" presId="urn:microsoft.com/office/officeart/2018/2/layout/IconVerticalSolidList"/>
    <dgm:cxn modelId="{170FEFBB-5FB9-494A-98C8-E0C9B68D2C4C}" type="presParOf" srcId="{69307C2C-FED1-4E04-BB70-C0304170E56D}" destId="{A951CE62-036B-4CCB-BF7F-348EC1D33EDE}" srcOrd="3" destOrd="0" presId="urn:microsoft.com/office/officeart/2018/2/layout/IconVerticalSolidList"/>
    <dgm:cxn modelId="{21836579-E75B-4E09-8FB3-6FF0848F529A}" type="presParOf" srcId="{47AAF8A8-FCC8-4C2A-89EE-AFB07DF1E075}" destId="{11E13A1A-37BD-4050-8CAD-0A893BCF4E8B}" srcOrd="1" destOrd="0" presId="urn:microsoft.com/office/officeart/2018/2/layout/IconVerticalSolidList"/>
    <dgm:cxn modelId="{35210886-9A3C-4C89-8A32-F2CF841B17C1}" type="presParOf" srcId="{47AAF8A8-FCC8-4C2A-89EE-AFB07DF1E075}" destId="{7C34281D-7648-4F21-9237-499015DCC429}" srcOrd="2" destOrd="0" presId="urn:microsoft.com/office/officeart/2018/2/layout/IconVerticalSolidList"/>
    <dgm:cxn modelId="{20ACE804-765B-4E39-9097-A5073D6370C0}" type="presParOf" srcId="{7C34281D-7648-4F21-9237-499015DCC429}" destId="{F785E86F-FAD3-447C-AB93-3D20E8AFB906}" srcOrd="0" destOrd="0" presId="urn:microsoft.com/office/officeart/2018/2/layout/IconVerticalSolidList"/>
    <dgm:cxn modelId="{84812CA7-80AB-484F-B513-C4A9B9525C70}" type="presParOf" srcId="{7C34281D-7648-4F21-9237-499015DCC429}" destId="{FDFD5A10-DA81-4D6F-9DB9-582B4A4665D5}" srcOrd="1" destOrd="0" presId="urn:microsoft.com/office/officeart/2018/2/layout/IconVerticalSolidList"/>
    <dgm:cxn modelId="{3468EF12-85C9-4EBC-BE13-0D724FE3E90E}" type="presParOf" srcId="{7C34281D-7648-4F21-9237-499015DCC429}" destId="{6540E7DE-4D39-4DD2-BDD7-DFA785E1D21F}" srcOrd="2" destOrd="0" presId="urn:microsoft.com/office/officeart/2018/2/layout/IconVerticalSolidList"/>
    <dgm:cxn modelId="{7B00786D-A355-4D77-96C7-A6C1630AFCEB}" type="presParOf" srcId="{7C34281D-7648-4F21-9237-499015DCC429}" destId="{464E05FB-255B-4925-B163-B9C5C0F883D4}" srcOrd="3" destOrd="0" presId="urn:microsoft.com/office/officeart/2018/2/layout/IconVerticalSolidList"/>
    <dgm:cxn modelId="{0825253D-94F0-45E9-8782-5624C5F5D1ED}" type="presParOf" srcId="{47AAF8A8-FCC8-4C2A-89EE-AFB07DF1E075}" destId="{9F46EBDD-B443-4C34-BD61-D70A3F6D0485}" srcOrd="3" destOrd="0" presId="urn:microsoft.com/office/officeart/2018/2/layout/IconVerticalSolidList"/>
    <dgm:cxn modelId="{09EFE47E-C503-4B17-96A2-70BE7F261BCE}" type="presParOf" srcId="{47AAF8A8-FCC8-4C2A-89EE-AFB07DF1E075}" destId="{4B4C2557-048B-48D1-A115-5100466DCDB8}" srcOrd="4" destOrd="0" presId="urn:microsoft.com/office/officeart/2018/2/layout/IconVerticalSolidList"/>
    <dgm:cxn modelId="{165E9D3D-DB4B-42D4-B681-CB748BCEF027}" type="presParOf" srcId="{4B4C2557-048B-48D1-A115-5100466DCDB8}" destId="{CB1874DD-CBD9-490A-AE01-B9D0F1CD6CF9}" srcOrd="0" destOrd="0" presId="urn:microsoft.com/office/officeart/2018/2/layout/IconVerticalSolidList"/>
    <dgm:cxn modelId="{38721108-6BE5-4892-BF97-FD6896680BB1}" type="presParOf" srcId="{4B4C2557-048B-48D1-A115-5100466DCDB8}" destId="{3FC68A6A-4E1C-4D87-8687-EE7D8EE4DA65}" srcOrd="1" destOrd="0" presId="urn:microsoft.com/office/officeart/2018/2/layout/IconVerticalSolidList"/>
    <dgm:cxn modelId="{2C66185F-14EB-4F1F-A74F-51F7EB724B34}" type="presParOf" srcId="{4B4C2557-048B-48D1-A115-5100466DCDB8}" destId="{387006A0-3A23-4FC8-A9E1-B9FED34ED681}" srcOrd="2" destOrd="0" presId="urn:microsoft.com/office/officeart/2018/2/layout/IconVerticalSolidList"/>
    <dgm:cxn modelId="{B8B28CD3-5F28-4EE0-B693-EE05BBCB3708}" type="presParOf" srcId="{4B4C2557-048B-48D1-A115-5100466DCDB8}" destId="{B6352C04-EE80-4F65-BC0A-94672D7F3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1066B4-D63E-46A3-9C8C-B0B6D5A844FD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028530D5-D9F1-44AC-9BAD-0FF2E0AFAB0D}">
      <dgm:prSet phldrT="[Tekst]" phldr="0"/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r>
            <a:rPr lang="nl-NL" dirty="0" err="1">
              <a:solidFill>
                <a:schemeClr val="tx1"/>
              </a:solidFill>
            </a:rPr>
            <a:t>Rstudio</a:t>
          </a:r>
          <a:endParaRPr lang="nl-NL" dirty="0">
            <a:solidFill>
              <a:schemeClr val="tx1"/>
            </a:solidFill>
          </a:endParaRPr>
        </a:p>
      </dgm:t>
    </dgm:pt>
    <dgm:pt modelId="{44B7A218-CEAD-45C9-8BDF-1FF1DD1DC6F1}" type="parTrans" cxnId="{6C457902-B342-4110-BE26-14C41D64EF02}">
      <dgm:prSet/>
      <dgm:spPr/>
      <dgm:t>
        <a:bodyPr/>
        <a:lstStyle/>
        <a:p>
          <a:endParaRPr lang="nl-NL"/>
        </a:p>
      </dgm:t>
    </dgm:pt>
    <dgm:pt modelId="{FD0ADC24-2A63-450A-B3FA-479D2AEC447E}" type="sibTrans" cxnId="{6C457902-B342-4110-BE26-14C41D64EF02}">
      <dgm:prSet/>
      <dgm:spPr/>
      <dgm:t>
        <a:bodyPr/>
        <a:lstStyle/>
        <a:p>
          <a:endParaRPr lang="nl-NL"/>
        </a:p>
      </dgm:t>
    </dgm:pt>
    <dgm:pt modelId="{3FECA95A-9FB8-4363-80F7-CCC8308D499B}">
      <dgm:prSet phldrT="[Tekst]" phldr="0" custT="1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95000"/>
              <a:alpha val="90000"/>
            </a:schemeClr>
          </a:solidFill>
        </a:ln>
      </dgm:spPr>
      <dgm:t>
        <a:bodyPr/>
        <a:lstStyle/>
        <a:p>
          <a:r>
            <a:rPr lang="nl-NL" sz="1800" dirty="0"/>
            <a:t>Plot </a:t>
          </a:r>
          <a:r>
            <a:rPr lang="nl-NL" sz="1800" dirty="0" err="1"/>
            <a:t>Dose</a:t>
          </a:r>
          <a:r>
            <a:rPr lang="nl-NL" sz="1800" dirty="0"/>
            <a:t>-Response curves</a:t>
          </a:r>
        </a:p>
      </dgm:t>
    </dgm:pt>
    <dgm:pt modelId="{7CA2E357-FE85-4A35-B7A3-8DF5F9BD2DFD}" type="parTrans" cxnId="{A647E042-1123-4049-8AFF-4383D79F99D1}">
      <dgm:prSet/>
      <dgm:spPr/>
      <dgm:t>
        <a:bodyPr/>
        <a:lstStyle/>
        <a:p>
          <a:endParaRPr lang="nl-NL"/>
        </a:p>
      </dgm:t>
    </dgm:pt>
    <dgm:pt modelId="{5B2F0E84-5656-45D6-ABF4-F00C31D4D117}" type="sibTrans" cxnId="{A647E042-1123-4049-8AFF-4383D79F99D1}">
      <dgm:prSet/>
      <dgm:spPr/>
      <dgm:t>
        <a:bodyPr/>
        <a:lstStyle/>
        <a:p>
          <a:endParaRPr lang="nl-NL"/>
        </a:p>
      </dgm:t>
    </dgm:pt>
    <dgm:pt modelId="{75EA42EB-F321-4776-8654-6CB3B5A76731}">
      <dgm:prSet phldrT="[Tekst]" phldr="0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nl-NL" dirty="0" err="1">
              <a:solidFill>
                <a:schemeClr val="tx1"/>
              </a:solidFill>
            </a:rPr>
            <a:t>Monolix</a:t>
          </a:r>
          <a:endParaRPr lang="nl-NL" dirty="0">
            <a:solidFill>
              <a:schemeClr val="tx1"/>
            </a:solidFill>
          </a:endParaRPr>
        </a:p>
      </dgm:t>
    </dgm:pt>
    <dgm:pt modelId="{7E9B7000-ED2B-4892-B2BC-2A7D500EACEC}" type="parTrans" cxnId="{1EB01C67-C35C-4252-BA2F-BB61B7F6BC62}">
      <dgm:prSet/>
      <dgm:spPr/>
      <dgm:t>
        <a:bodyPr/>
        <a:lstStyle/>
        <a:p>
          <a:endParaRPr lang="nl-NL"/>
        </a:p>
      </dgm:t>
    </dgm:pt>
    <dgm:pt modelId="{049A6A1C-B1D0-48F1-9863-F70003A94D17}" type="sibTrans" cxnId="{1EB01C67-C35C-4252-BA2F-BB61B7F6BC62}">
      <dgm:prSet/>
      <dgm:spPr/>
      <dgm:t>
        <a:bodyPr/>
        <a:lstStyle/>
        <a:p>
          <a:endParaRPr lang="nl-NL"/>
        </a:p>
      </dgm:t>
    </dgm:pt>
    <dgm:pt modelId="{2629418B-D397-4DD6-A870-451836F507BE}">
      <dgm:prSet phldrT="[Tekst]" phldr="0" custT="1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95000"/>
              <a:alpha val="90000"/>
            </a:schemeClr>
          </a:solidFill>
        </a:ln>
      </dgm:spPr>
      <dgm:t>
        <a:bodyPr/>
        <a:lstStyle/>
        <a:p>
          <a:r>
            <a:rPr lang="nl-NL" sz="1800" dirty="0"/>
            <a:t>Building a model </a:t>
          </a:r>
          <a:r>
            <a:rPr lang="nl-NL" sz="1800" dirty="0" err="1"/>
            <a:t>for</a:t>
          </a:r>
          <a:r>
            <a:rPr lang="nl-NL" sz="1800" dirty="0"/>
            <a:t> </a:t>
          </a:r>
          <a:r>
            <a:rPr lang="nl-NL" sz="1800" dirty="0" err="1"/>
            <a:t>the</a:t>
          </a:r>
          <a:r>
            <a:rPr lang="nl-NL" sz="1800" dirty="0"/>
            <a:t> </a:t>
          </a:r>
          <a:r>
            <a:rPr lang="nl-NL" sz="1800" dirty="0" err="1"/>
            <a:t>three</a:t>
          </a:r>
          <a:r>
            <a:rPr lang="nl-NL" sz="1800" dirty="0"/>
            <a:t> </a:t>
          </a:r>
          <a:r>
            <a:rPr lang="nl-NL" sz="1800" dirty="0" err="1"/>
            <a:t>virals</a:t>
          </a:r>
          <a:r>
            <a:rPr lang="nl-NL" sz="1800" dirty="0"/>
            <a:t> </a:t>
          </a:r>
        </a:p>
      </dgm:t>
    </dgm:pt>
    <dgm:pt modelId="{9DE65A01-D28B-43DE-BD9F-0E96CAB1E719}" type="parTrans" cxnId="{2E9CF2B8-08BC-42E6-9298-21F969F2813D}">
      <dgm:prSet/>
      <dgm:spPr/>
      <dgm:t>
        <a:bodyPr/>
        <a:lstStyle/>
        <a:p>
          <a:endParaRPr lang="nl-NL"/>
        </a:p>
      </dgm:t>
    </dgm:pt>
    <dgm:pt modelId="{96BEF0FE-B0A3-47E3-AADE-3BA9E9FDEB02}" type="sibTrans" cxnId="{2E9CF2B8-08BC-42E6-9298-21F969F2813D}">
      <dgm:prSet/>
      <dgm:spPr/>
      <dgm:t>
        <a:bodyPr/>
        <a:lstStyle/>
        <a:p>
          <a:endParaRPr lang="nl-NL"/>
        </a:p>
      </dgm:t>
    </dgm:pt>
    <dgm:pt modelId="{50DFA76F-D52C-4FF2-9F0A-6F23D8A39524}">
      <dgm:prSet phldrT="[Tekst]" phldr="0" custT="1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95000"/>
              <a:alpha val="90000"/>
            </a:schemeClr>
          </a:solidFill>
        </a:ln>
      </dgm:spPr>
      <dgm:t>
        <a:bodyPr/>
        <a:lstStyle/>
        <a:p>
          <a:r>
            <a:rPr lang="nl-NL" sz="1800" dirty="0" err="1"/>
            <a:t>Estimating</a:t>
          </a:r>
          <a:r>
            <a:rPr lang="nl-NL" sz="1800" dirty="0"/>
            <a:t> parameters in </a:t>
          </a:r>
          <a:r>
            <a:rPr lang="nl-NL" sz="1800" dirty="0" err="1"/>
            <a:t>each</a:t>
          </a:r>
          <a:r>
            <a:rPr lang="nl-NL" sz="1800" dirty="0"/>
            <a:t> </a:t>
          </a:r>
          <a:r>
            <a:rPr lang="nl-NL" sz="1800" dirty="0" err="1"/>
            <a:t>viral</a:t>
          </a:r>
          <a:r>
            <a:rPr lang="nl-NL" sz="1800" dirty="0"/>
            <a:t> </a:t>
          </a:r>
          <a:r>
            <a:rPr lang="nl-NL" sz="1800" dirty="0" err="1"/>
            <a:t>and</a:t>
          </a:r>
          <a:r>
            <a:rPr lang="nl-NL" sz="1800" dirty="0"/>
            <a:t> </a:t>
          </a:r>
          <a:r>
            <a:rPr lang="nl-NL" sz="1800" dirty="0" err="1"/>
            <a:t>compare</a:t>
          </a:r>
          <a:r>
            <a:rPr lang="nl-NL" sz="1800" dirty="0"/>
            <a:t> </a:t>
          </a:r>
          <a:r>
            <a:rPr lang="nl-NL" sz="1800" dirty="0" err="1"/>
            <a:t>them</a:t>
          </a:r>
          <a:r>
            <a:rPr lang="nl-NL" sz="1800" dirty="0"/>
            <a:t> </a:t>
          </a:r>
        </a:p>
      </dgm:t>
    </dgm:pt>
    <dgm:pt modelId="{3733382E-3777-4396-813F-6DDA63B7612A}" type="parTrans" cxnId="{6BBFB4F1-5006-4B28-BD07-AA2F8EE2200D}">
      <dgm:prSet/>
      <dgm:spPr/>
      <dgm:t>
        <a:bodyPr/>
        <a:lstStyle/>
        <a:p>
          <a:endParaRPr lang="nl-NL"/>
        </a:p>
      </dgm:t>
    </dgm:pt>
    <dgm:pt modelId="{CEBA19DA-4B5B-442C-B0DE-2F998EB8F34C}" type="sibTrans" cxnId="{6BBFB4F1-5006-4B28-BD07-AA2F8EE2200D}">
      <dgm:prSet/>
      <dgm:spPr/>
      <dgm:t>
        <a:bodyPr/>
        <a:lstStyle/>
        <a:p>
          <a:endParaRPr lang="nl-NL"/>
        </a:p>
      </dgm:t>
    </dgm:pt>
    <dgm:pt modelId="{133C49A1-E0BF-44BC-9662-25603617E80A}">
      <dgm:prSet phldrT="[Tekst]" phldr="0"/>
      <dgm:spPr>
        <a:solidFill>
          <a:schemeClr val="accent4"/>
        </a:solidFill>
        <a:ln>
          <a:solidFill>
            <a:schemeClr val="accent4"/>
          </a:solidFill>
        </a:ln>
      </dgm:spPr>
      <dgm:t>
        <a:bodyPr/>
        <a:lstStyle/>
        <a:p>
          <a:r>
            <a:rPr lang="nl-NL" dirty="0" err="1"/>
            <a:t>Simulx</a:t>
          </a:r>
          <a:endParaRPr lang="nl-NL" dirty="0"/>
        </a:p>
      </dgm:t>
    </dgm:pt>
    <dgm:pt modelId="{8A7D3575-D3D8-4CFC-A335-772073F2FAC2}" type="parTrans" cxnId="{DD7EBDE4-13D7-4198-948C-403D48B91764}">
      <dgm:prSet/>
      <dgm:spPr/>
      <dgm:t>
        <a:bodyPr/>
        <a:lstStyle/>
        <a:p>
          <a:endParaRPr lang="nl-NL"/>
        </a:p>
      </dgm:t>
    </dgm:pt>
    <dgm:pt modelId="{46E3C248-EDE1-46C8-B341-5C1A5357C8AF}" type="sibTrans" cxnId="{DD7EBDE4-13D7-4198-948C-403D48B91764}">
      <dgm:prSet/>
      <dgm:spPr/>
      <dgm:t>
        <a:bodyPr/>
        <a:lstStyle/>
        <a:p>
          <a:endParaRPr lang="nl-NL"/>
        </a:p>
      </dgm:t>
    </dgm:pt>
    <dgm:pt modelId="{F955F54A-D7E8-4050-95AF-34B8BE5C63F1}">
      <dgm:prSet phldrT="[Tekst]" phldr="0" custT="1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95000"/>
              <a:alpha val="90000"/>
            </a:schemeClr>
          </a:solidFill>
        </a:ln>
      </dgm:spPr>
      <dgm:t>
        <a:bodyPr/>
        <a:lstStyle/>
        <a:p>
          <a:r>
            <a:rPr lang="nl-NL" sz="1800" dirty="0"/>
            <a:t>Using </a:t>
          </a:r>
          <a:r>
            <a:rPr lang="nl-NL" sz="1800" dirty="0" err="1"/>
            <a:t>the</a:t>
          </a:r>
          <a:r>
            <a:rPr lang="nl-NL" sz="1800" dirty="0"/>
            <a:t> model </a:t>
          </a:r>
          <a:r>
            <a:rPr lang="nl-NL" sz="1800" dirty="0" err="1"/>
            <a:t>to</a:t>
          </a:r>
          <a:r>
            <a:rPr lang="nl-NL" sz="1800" dirty="0"/>
            <a:t> </a:t>
          </a:r>
          <a:r>
            <a:rPr lang="nl-NL" sz="1800" dirty="0" err="1"/>
            <a:t>simulate</a:t>
          </a:r>
          <a:r>
            <a:rPr lang="nl-NL" sz="1800" dirty="0"/>
            <a:t> </a:t>
          </a:r>
          <a:r>
            <a:rPr lang="nl-NL" sz="1800" dirty="0" err="1"/>
            <a:t>and</a:t>
          </a:r>
          <a:r>
            <a:rPr lang="nl-NL" sz="1800" dirty="0"/>
            <a:t> </a:t>
          </a:r>
          <a:r>
            <a:rPr lang="nl-NL" sz="1800" dirty="0" err="1"/>
            <a:t>recalculate</a:t>
          </a:r>
          <a:r>
            <a:rPr lang="nl-NL" sz="1800" dirty="0"/>
            <a:t> EC50</a:t>
          </a:r>
        </a:p>
      </dgm:t>
    </dgm:pt>
    <dgm:pt modelId="{A293EBCE-AFC5-4E7C-A150-D010B755292E}" type="parTrans" cxnId="{39A2D637-1E7B-44A0-8ABE-41F925AACDAC}">
      <dgm:prSet/>
      <dgm:spPr/>
      <dgm:t>
        <a:bodyPr/>
        <a:lstStyle/>
        <a:p>
          <a:endParaRPr lang="nl-NL"/>
        </a:p>
      </dgm:t>
    </dgm:pt>
    <dgm:pt modelId="{375D3B16-9D53-4D7A-A209-AF1535FEA591}" type="sibTrans" cxnId="{39A2D637-1E7B-44A0-8ABE-41F925AACDAC}">
      <dgm:prSet/>
      <dgm:spPr/>
      <dgm:t>
        <a:bodyPr/>
        <a:lstStyle/>
        <a:p>
          <a:endParaRPr lang="nl-NL"/>
        </a:p>
      </dgm:t>
    </dgm:pt>
    <dgm:pt modelId="{E3AAC761-0D8F-4356-A5F4-5778DCCAF356}">
      <dgm:prSet phldrT="[Tekst]" phldr="0" custT="1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95000"/>
              <a:alpha val="90000"/>
            </a:schemeClr>
          </a:solidFill>
        </a:ln>
      </dgm:spPr>
      <dgm:t>
        <a:bodyPr/>
        <a:lstStyle/>
        <a:p>
          <a:r>
            <a:rPr lang="nl-NL" sz="1800" dirty="0"/>
            <a:t>How do </a:t>
          </a:r>
          <a:r>
            <a:rPr lang="nl-NL" sz="1800" dirty="0" err="1"/>
            <a:t>the</a:t>
          </a:r>
          <a:r>
            <a:rPr lang="nl-NL" sz="1800" dirty="0"/>
            <a:t> virus </a:t>
          </a:r>
          <a:r>
            <a:rPr lang="nl-NL" sz="1800" dirty="0" err="1"/>
            <a:t>specific</a:t>
          </a:r>
          <a:r>
            <a:rPr lang="nl-NL" sz="1800" dirty="0"/>
            <a:t> parameters </a:t>
          </a:r>
          <a:r>
            <a:rPr lang="nl-NL" sz="1800" dirty="0" err="1"/>
            <a:t>influence</a:t>
          </a:r>
          <a:r>
            <a:rPr lang="nl-NL" sz="1800" dirty="0"/>
            <a:t> </a:t>
          </a:r>
          <a:r>
            <a:rPr lang="nl-NL" sz="1800" dirty="0" err="1"/>
            <a:t>the</a:t>
          </a:r>
          <a:r>
            <a:rPr lang="nl-NL" sz="1800" dirty="0"/>
            <a:t> EC50</a:t>
          </a:r>
        </a:p>
      </dgm:t>
    </dgm:pt>
    <dgm:pt modelId="{816C65AC-EC7E-4AD5-AADA-FEEFC259A25B}" type="parTrans" cxnId="{44C2E5A0-8319-4551-9265-3AE4D93CB5F2}">
      <dgm:prSet/>
      <dgm:spPr/>
      <dgm:t>
        <a:bodyPr/>
        <a:lstStyle/>
        <a:p>
          <a:endParaRPr lang="nl-NL"/>
        </a:p>
      </dgm:t>
    </dgm:pt>
    <dgm:pt modelId="{9C2AB167-A81D-44F9-BF66-EE19C347A678}" type="sibTrans" cxnId="{44C2E5A0-8319-4551-9265-3AE4D93CB5F2}">
      <dgm:prSet/>
      <dgm:spPr/>
      <dgm:t>
        <a:bodyPr/>
        <a:lstStyle/>
        <a:p>
          <a:endParaRPr lang="nl-NL"/>
        </a:p>
      </dgm:t>
    </dgm:pt>
    <dgm:pt modelId="{D91CD68A-25E9-43FE-A137-7DB7579D8690}">
      <dgm:prSet phldrT="[Tekst]" phldr="0" custT="1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95000"/>
              <a:alpha val="90000"/>
            </a:schemeClr>
          </a:solidFill>
        </a:ln>
      </dgm:spPr>
      <dgm:t>
        <a:bodyPr/>
        <a:lstStyle/>
        <a:p>
          <a:r>
            <a:rPr lang="nl-NL" sz="1800" dirty="0" err="1"/>
            <a:t>Compare</a:t>
          </a:r>
          <a:r>
            <a:rPr lang="nl-NL" sz="1800" dirty="0"/>
            <a:t> </a:t>
          </a:r>
          <a:r>
            <a:rPr lang="nl-NL" sz="1800" dirty="0" err="1"/>
            <a:t>the</a:t>
          </a:r>
          <a:r>
            <a:rPr lang="nl-NL" sz="1800" dirty="0"/>
            <a:t> </a:t>
          </a:r>
          <a:r>
            <a:rPr lang="nl-NL" sz="1800" dirty="0" err="1"/>
            <a:t>experimental</a:t>
          </a:r>
          <a:r>
            <a:rPr lang="nl-NL" sz="1800" dirty="0"/>
            <a:t> </a:t>
          </a:r>
          <a:r>
            <a:rPr lang="nl-NL" sz="1800" dirty="0" err="1"/>
            <a:t>settings</a:t>
          </a:r>
          <a:r>
            <a:rPr lang="nl-NL" sz="1800" dirty="0"/>
            <a:t> </a:t>
          </a:r>
          <a:r>
            <a:rPr lang="nl-NL" sz="1800" dirty="0" err="1"/>
            <a:t>and</a:t>
          </a:r>
          <a:r>
            <a:rPr lang="nl-NL" sz="1800" dirty="0"/>
            <a:t> </a:t>
          </a:r>
          <a:r>
            <a:rPr lang="nl-NL" sz="1800" dirty="0" err="1"/>
            <a:t>their</a:t>
          </a:r>
          <a:r>
            <a:rPr lang="nl-NL" sz="1800" dirty="0"/>
            <a:t> </a:t>
          </a:r>
          <a:r>
            <a:rPr lang="nl-NL" sz="1800" dirty="0" err="1"/>
            <a:t>influence</a:t>
          </a:r>
          <a:endParaRPr lang="nl-NL" sz="1800" dirty="0"/>
        </a:p>
      </dgm:t>
    </dgm:pt>
    <dgm:pt modelId="{E390B504-473E-47DD-A05F-83D2097D81C7}" type="parTrans" cxnId="{87E79842-8C5B-4A83-95E1-086C26F88FC6}">
      <dgm:prSet/>
      <dgm:spPr/>
      <dgm:t>
        <a:bodyPr/>
        <a:lstStyle/>
        <a:p>
          <a:endParaRPr lang="nl-NL"/>
        </a:p>
      </dgm:t>
    </dgm:pt>
    <dgm:pt modelId="{FB75E8FA-1EF2-4476-B76F-D9B3C0A2781F}" type="sibTrans" cxnId="{87E79842-8C5B-4A83-95E1-086C26F88FC6}">
      <dgm:prSet/>
      <dgm:spPr/>
      <dgm:t>
        <a:bodyPr/>
        <a:lstStyle/>
        <a:p>
          <a:endParaRPr lang="nl-NL"/>
        </a:p>
      </dgm:t>
    </dgm:pt>
    <dgm:pt modelId="{FBA225F5-EB8E-412B-9691-F6EE99A51695}">
      <dgm:prSet phldrT="[Tekst]" phldr="0" custT="1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95000"/>
              <a:alpha val="90000"/>
            </a:schemeClr>
          </a:solidFill>
        </a:ln>
      </dgm:spPr>
      <dgm:t>
        <a:bodyPr/>
        <a:lstStyle/>
        <a:p>
          <a:r>
            <a:rPr lang="nl-NL" sz="1800" dirty="0"/>
            <a:t>Plot </a:t>
          </a:r>
          <a:r>
            <a:rPr lang="nl-NL" sz="1800" dirty="0" err="1"/>
            <a:t>and</a:t>
          </a:r>
          <a:r>
            <a:rPr lang="nl-NL" sz="1800" dirty="0"/>
            <a:t> </a:t>
          </a:r>
          <a:r>
            <a:rPr lang="nl-NL" sz="1800" dirty="0" err="1"/>
            <a:t>calculate</a:t>
          </a:r>
          <a:r>
            <a:rPr lang="nl-NL" sz="1800" dirty="0"/>
            <a:t> EC50 curve </a:t>
          </a:r>
        </a:p>
      </dgm:t>
    </dgm:pt>
    <dgm:pt modelId="{EC111989-DF02-436D-8A9D-540DD6082491}" type="parTrans" cxnId="{3D0CD84C-C773-420B-91A6-D8D8111A843B}">
      <dgm:prSet/>
      <dgm:spPr/>
      <dgm:t>
        <a:bodyPr/>
        <a:lstStyle/>
        <a:p>
          <a:endParaRPr lang="nl-NL"/>
        </a:p>
      </dgm:t>
    </dgm:pt>
    <dgm:pt modelId="{E723F197-EA31-4B77-9A48-202982F58D11}" type="sibTrans" cxnId="{3D0CD84C-C773-420B-91A6-D8D8111A843B}">
      <dgm:prSet/>
      <dgm:spPr/>
      <dgm:t>
        <a:bodyPr/>
        <a:lstStyle/>
        <a:p>
          <a:endParaRPr lang="nl-NL"/>
        </a:p>
      </dgm:t>
    </dgm:pt>
    <dgm:pt modelId="{611D5829-4A95-484D-AD29-47E4A989BE49}" type="pres">
      <dgm:prSet presAssocID="{A81066B4-D63E-46A3-9C8C-B0B6D5A844FD}" presName="Name0" presStyleCnt="0">
        <dgm:presLayoutVars>
          <dgm:dir/>
          <dgm:animLvl val="lvl"/>
          <dgm:resizeHandles val="exact"/>
        </dgm:presLayoutVars>
      </dgm:prSet>
      <dgm:spPr/>
    </dgm:pt>
    <dgm:pt modelId="{5E3EE2E8-C385-4BBD-9A0B-7DCB02FCED55}" type="pres">
      <dgm:prSet presAssocID="{028530D5-D9F1-44AC-9BAD-0FF2E0AFAB0D}" presName="composite" presStyleCnt="0"/>
      <dgm:spPr/>
    </dgm:pt>
    <dgm:pt modelId="{9CC9E235-316E-4947-96C4-8E016B201194}" type="pres">
      <dgm:prSet presAssocID="{028530D5-D9F1-44AC-9BAD-0FF2E0AFAB0D}" presName="parTx" presStyleLbl="alignNode1" presStyleIdx="0" presStyleCnt="3">
        <dgm:presLayoutVars>
          <dgm:chMax val="0"/>
          <dgm:chPref val="0"/>
          <dgm:bulletEnabled val="1"/>
        </dgm:presLayoutVars>
      </dgm:prSet>
      <dgm:spPr>
        <a:prstGeom prst="rightArrow">
          <a:avLst/>
        </a:prstGeom>
      </dgm:spPr>
    </dgm:pt>
    <dgm:pt modelId="{82720F32-0273-4B51-BA14-B59A91680844}" type="pres">
      <dgm:prSet presAssocID="{028530D5-D9F1-44AC-9BAD-0FF2E0AFAB0D}" presName="desTx" presStyleLbl="alignAccFollowNode1" presStyleIdx="0" presStyleCnt="3">
        <dgm:presLayoutVars>
          <dgm:bulletEnabled val="1"/>
        </dgm:presLayoutVars>
      </dgm:prSet>
      <dgm:spPr/>
    </dgm:pt>
    <dgm:pt modelId="{F2212EF9-D797-454B-814B-C183BDACB927}" type="pres">
      <dgm:prSet presAssocID="{FD0ADC24-2A63-450A-B3FA-479D2AEC447E}" presName="space" presStyleCnt="0"/>
      <dgm:spPr/>
    </dgm:pt>
    <dgm:pt modelId="{C30EFFC1-49BC-4E17-9B0E-DA42F5A4F89A}" type="pres">
      <dgm:prSet presAssocID="{75EA42EB-F321-4776-8654-6CB3B5A76731}" presName="composite" presStyleCnt="0"/>
      <dgm:spPr/>
    </dgm:pt>
    <dgm:pt modelId="{67F83C64-9C8D-4B86-8F11-9B5EFF707E11}" type="pres">
      <dgm:prSet presAssocID="{75EA42EB-F321-4776-8654-6CB3B5A76731}" presName="parTx" presStyleLbl="alignNode1" presStyleIdx="1" presStyleCnt="3">
        <dgm:presLayoutVars>
          <dgm:chMax val="0"/>
          <dgm:chPref val="0"/>
          <dgm:bulletEnabled val="1"/>
        </dgm:presLayoutVars>
      </dgm:prSet>
      <dgm:spPr>
        <a:prstGeom prst="rightArrow">
          <a:avLst/>
        </a:prstGeom>
      </dgm:spPr>
    </dgm:pt>
    <dgm:pt modelId="{3F58AAA4-050F-49D2-B4FE-E93C99C418FD}" type="pres">
      <dgm:prSet presAssocID="{75EA42EB-F321-4776-8654-6CB3B5A76731}" presName="desTx" presStyleLbl="alignAccFollowNode1" presStyleIdx="1" presStyleCnt="3">
        <dgm:presLayoutVars>
          <dgm:bulletEnabled val="1"/>
        </dgm:presLayoutVars>
      </dgm:prSet>
      <dgm:spPr/>
    </dgm:pt>
    <dgm:pt modelId="{5018F4A4-27BA-40B1-9071-AC77DFFA8E7B}" type="pres">
      <dgm:prSet presAssocID="{049A6A1C-B1D0-48F1-9863-F70003A94D17}" presName="space" presStyleCnt="0"/>
      <dgm:spPr/>
    </dgm:pt>
    <dgm:pt modelId="{C8AA182F-22F6-43C8-A976-DDCFAF49CCE1}" type="pres">
      <dgm:prSet presAssocID="{133C49A1-E0BF-44BC-9662-25603617E80A}" presName="composite" presStyleCnt="0"/>
      <dgm:spPr/>
    </dgm:pt>
    <dgm:pt modelId="{D53980AA-635F-4D42-A446-C4F01DD2C63A}" type="pres">
      <dgm:prSet presAssocID="{133C49A1-E0BF-44BC-9662-25603617E80A}" presName="parTx" presStyleLbl="alignNode1" presStyleIdx="2" presStyleCnt="3">
        <dgm:presLayoutVars>
          <dgm:chMax val="0"/>
          <dgm:chPref val="0"/>
          <dgm:bulletEnabled val="1"/>
        </dgm:presLayoutVars>
      </dgm:prSet>
      <dgm:spPr>
        <a:prstGeom prst="rightArrow">
          <a:avLst/>
        </a:prstGeom>
      </dgm:spPr>
    </dgm:pt>
    <dgm:pt modelId="{2A36B8EF-D504-4855-94AB-E94483E61BAC}" type="pres">
      <dgm:prSet presAssocID="{133C49A1-E0BF-44BC-9662-25603617E80A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C457902-B342-4110-BE26-14C41D64EF02}" srcId="{A81066B4-D63E-46A3-9C8C-B0B6D5A844FD}" destId="{028530D5-D9F1-44AC-9BAD-0FF2E0AFAB0D}" srcOrd="0" destOrd="0" parTransId="{44B7A218-CEAD-45C9-8BDF-1FF1DD1DC6F1}" sibTransId="{FD0ADC24-2A63-450A-B3FA-479D2AEC447E}"/>
    <dgm:cxn modelId="{39A2D637-1E7B-44A0-8ABE-41F925AACDAC}" srcId="{133C49A1-E0BF-44BC-9662-25603617E80A}" destId="{F955F54A-D7E8-4050-95AF-34B8BE5C63F1}" srcOrd="0" destOrd="0" parTransId="{A293EBCE-AFC5-4E7C-A150-D010B755292E}" sibTransId="{375D3B16-9D53-4D7A-A209-AF1535FEA591}"/>
    <dgm:cxn modelId="{87E79842-8C5B-4A83-95E1-086C26F88FC6}" srcId="{028530D5-D9F1-44AC-9BAD-0FF2E0AFAB0D}" destId="{D91CD68A-25E9-43FE-A137-7DB7579D8690}" srcOrd="2" destOrd="0" parTransId="{E390B504-473E-47DD-A05F-83D2097D81C7}" sibTransId="{FB75E8FA-1EF2-4476-B76F-D9B3C0A2781F}"/>
    <dgm:cxn modelId="{A647E042-1123-4049-8AFF-4383D79F99D1}" srcId="{028530D5-D9F1-44AC-9BAD-0FF2E0AFAB0D}" destId="{3FECA95A-9FB8-4363-80F7-CCC8308D499B}" srcOrd="0" destOrd="0" parTransId="{7CA2E357-FE85-4A35-B7A3-8DF5F9BD2DFD}" sibTransId="{5B2F0E84-5656-45D6-ABF4-F00C31D4D117}"/>
    <dgm:cxn modelId="{1EB01C67-C35C-4252-BA2F-BB61B7F6BC62}" srcId="{A81066B4-D63E-46A3-9C8C-B0B6D5A844FD}" destId="{75EA42EB-F321-4776-8654-6CB3B5A76731}" srcOrd="1" destOrd="0" parTransId="{7E9B7000-ED2B-4892-B2BC-2A7D500EACEC}" sibTransId="{049A6A1C-B1D0-48F1-9863-F70003A94D17}"/>
    <dgm:cxn modelId="{704F5B48-1FFE-4BB2-A5BD-CA7C40F98BB7}" type="presOf" srcId="{D91CD68A-25E9-43FE-A137-7DB7579D8690}" destId="{82720F32-0273-4B51-BA14-B59A91680844}" srcOrd="0" destOrd="2" presId="urn:microsoft.com/office/officeart/2005/8/layout/hList1"/>
    <dgm:cxn modelId="{29EA594A-2A1B-41A6-B07C-DC5B15D639B9}" type="presOf" srcId="{E3AAC761-0D8F-4356-A5F4-5778DCCAF356}" destId="{2A36B8EF-D504-4855-94AB-E94483E61BAC}" srcOrd="0" destOrd="1" presId="urn:microsoft.com/office/officeart/2005/8/layout/hList1"/>
    <dgm:cxn modelId="{3D0CD84C-C773-420B-91A6-D8D8111A843B}" srcId="{028530D5-D9F1-44AC-9BAD-0FF2E0AFAB0D}" destId="{FBA225F5-EB8E-412B-9691-F6EE99A51695}" srcOrd="1" destOrd="0" parTransId="{EC111989-DF02-436D-8A9D-540DD6082491}" sibTransId="{E723F197-EA31-4B77-9A48-202982F58D11}"/>
    <dgm:cxn modelId="{2C912871-DC86-4181-8460-533E29282471}" type="presOf" srcId="{3FECA95A-9FB8-4363-80F7-CCC8308D499B}" destId="{82720F32-0273-4B51-BA14-B59A91680844}" srcOrd="0" destOrd="0" presId="urn:microsoft.com/office/officeart/2005/8/layout/hList1"/>
    <dgm:cxn modelId="{CA1FE052-A1C7-4253-AEFA-9AFEB007453D}" type="presOf" srcId="{FBA225F5-EB8E-412B-9691-F6EE99A51695}" destId="{82720F32-0273-4B51-BA14-B59A91680844}" srcOrd="0" destOrd="1" presId="urn:microsoft.com/office/officeart/2005/8/layout/hList1"/>
    <dgm:cxn modelId="{90A2BD9E-FE30-4A91-82B0-FC5B141D6EC1}" type="presOf" srcId="{50DFA76F-D52C-4FF2-9F0A-6F23D8A39524}" destId="{3F58AAA4-050F-49D2-B4FE-E93C99C418FD}" srcOrd="0" destOrd="1" presId="urn:microsoft.com/office/officeart/2005/8/layout/hList1"/>
    <dgm:cxn modelId="{44C2E5A0-8319-4551-9265-3AE4D93CB5F2}" srcId="{133C49A1-E0BF-44BC-9662-25603617E80A}" destId="{E3AAC761-0D8F-4356-A5F4-5778DCCAF356}" srcOrd="1" destOrd="0" parTransId="{816C65AC-EC7E-4AD5-AADA-FEEFC259A25B}" sibTransId="{9C2AB167-A81D-44F9-BF66-EE19C347A678}"/>
    <dgm:cxn modelId="{9D597DB4-A0B1-4F1D-B12D-64D1A40E4A8C}" type="presOf" srcId="{028530D5-D9F1-44AC-9BAD-0FF2E0AFAB0D}" destId="{9CC9E235-316E-4947-96C4-8E016B201194}" srcOrd="0" destOrd="0" presId="urn:microsoft.com/office/officeart/2005/8/layout/hList1"/>
    <dgm:cxn modelId="{CE2085B6-3443-478D-8B83-7308DA6E43AF}" type="presOf" srcId="{F955F54A-D7E8-4050-95AF-34B8BE5C63F1}" destId="{2A36B8EF-D504-4855-94AB-E94483E61BAC}" srcOrd="0" destOrd="0" presId="urn:microsoft.com/office/officeart/2005/8/layout/hList1"/>
    <dgm:cxn modelId="{2E9CF2B8-08BC-42E6-9298-21F969F2813D}" srcId="{75EA42EB-F321-4776-8654-6CB3B5A76731}" destId="{2629418B-D397-4DD6-A870-451836F507BE}" srcOrd="0" destOrd="0" parTransId="{9DE65A01-D28B-43DE-BD9F-0E96CAB1E719}" sibTransId="{96BEF0FE-B0A3-47E3-AADE-3BA9E9FDEB02}"/>
    <dgm:cxn modelId="{CBB5C7DA-E480-446D-89A2-3222941E6ACF}" type="presOf" srcId="{75EA42EB-F321-4776-8654-6CB3B5A76731}" destId="{67F83C64-9C8D-4B86-8F11-9B5EFF707E11}" srcOrd="0" destOrd="0" presId="urn:microsoft.com/office/officeart/2005/8/layout/hList1"/>
    <dgm:cxn modelId="{DD7EBDE4-13D7-4198-948C-403D48B91764}" srcId="{A81066B4-D63E-46A3-9C8C-B0B6D5A844FD}" destId="{133C49A1-E0BF-44BC-9662-25603617E80A}" srcOrd="2" destOrd="0" parTransId="{8A7D3575-D3D8-4CFC-A335-772073F2FAC2}" sibTransId="{46E3C248-EDE1-46C8-B341-5C1A5357C8AF}"/>
    <dgm:cxn modelId="{178782E5-42EB-40C8-B1FB-BDDBF9626010}" type="presOf" srcId="{2629418B-D397-4DD6-A870-451836F507BE}" destId="{3F58AAA4-050F-49D2-B4FE-E93C99C418FD}" srcOrd="0" destOrd="0" presId="urn:microsoft.com/office/officeart/2005/8/layout/hList1"/>
    <dgm:cxn modelId="{6BBFB4F1-5006-4B28-BD07-AA2F8EE2200D}" srcId="{75EA42EB-F321-4776-8654-6CB3B5A76731}" destId="{50DFA76F-D52C-4FF2-9F0A-6F23D8A39524}" srcOrd="1" destOrd="0" parTransId="{3733382E-3777-4396-813F-6DDA63B7612A}" sibTransId="{CEBA19DA-4B5B-442C-B0DE-2F998EB8F34C}"/>
    <dgm:cxn modelId="{56719CF5-6F01-47A0-9393-304D78BC0E1D}" type="presOf" srcId="{A81066B4-D63E-46A3-9C8C-B0B6D5A844FD}" destId="{611D5829-4A95-484D-AD29-47E4A989BE49}" srcOrd="0" destOrd="0" presId="urn:microsoft.com/office/officeart/2005/8/layout/hList1"/>
    <dgm:cxn modelId="{560319FB-278A-42DF-99AE-5EA40DF23D12}" type="presOf" srcId="{133C49A1-E0BF-44BC-9662-25603617E80A}" destId="{D53980AA-635F-4D42-A446-C4F01DD2C63A}" srcOrd="0" destOrd="0" presId="urn:microsoft.com/office/officeart/2005/8/layout/hList1"/>
    <dgm:cxn modelId="{7811F55D-9265-4D93-8100-BB43EEFA0107}" type="presParOf" srcId="{611D5829-4A95-484D-AD29-47E4A989BE49}" destId="{5E3EE2E8-C385-4BBD-9A0B-7DCB02FCED55}" srcOrd="0" destOrd="0" presId="urn:microsoft.com/office/officeart/2005/8/layout/hList1"/>
    <dgm:cxn modelId="{2F162054-B414-414D-B205-55D096BE86D8}" type="presParOf" srcId="{5E3EE2E8-C385-4BBD-9A0B-7DCB02FCED55}" destId="{9CC9E235-316E-4947-96C4-8E016B201194}" srcOrd="0" destOrd="0" presId="urn:microsoft.com/office/officeart/2005/8/layout/hList1"/>
    <dgm:cxn modelId="{D3105219-C2DE-4657-A0B2-7181A4B5E495}" type="presParOf" srcId="{5E3EE2E8-C385-4BBD-9A0B-7DCB02FCED55}" destId="{82720F32-0273-4B51-BA14-B59A91680844}" srcOrd="1" destOrd="0" presId="urn:microsoft.com/office/officeart/2005/8/layout/hList1"/>
    <dgm:cxn modelId="{2B6E2CF2-B6ED-4495-A760-77E66CB19A44}" type="presParOf" srcId="{611D5829-4A95-484D-AD29-47E4A989BE49}" destId="{F2212EF9-D797-454B-814B-C183BDACB927}" srcOrd="1" destOrd="0" presId="urn:microsoft.com/office/officeart/2005/8/layout/hList1"/>
    <dgm:cxn modelId="{51823D9E-1CF7-4D0A-A918-0BB7FB316F4B}" type="presParOf" srcId="{611D5829-4A95-484D-AD29-47E4A989BE49}" destId="{C30EFFC1-49BC-4E17-9B0E-DA42F5A4F89A}" srcOrd="2" destOrd="0" presId="urn:microsoft.com/office/officeart/2005/8/layout/hList1"/>
    <dgm:cxn modelId="{392F795B-715D-400D-8263-746E4C8B251D}" type="presParOf" srcId="{C30EFFC1-49BC-4E17-9B0E-DA42F5A4F89A}" destId="{67F83C64-9C8D-4B86-8F11-9B5EFF707E11}" srcOrd="0" destOrd="0" presId="urn:microsoft.com/office/officeart/2005/8/layout/hList1"/>
    <dgm:cxn modelId="{CD324271-D1A8-4F01-8542-4CD551AC6C58}" type="presParOf" srcId="{C30EFFC1-49BC-4E17-9B0E-DA42F5A4F89A}" destId="{3F58AAA4-050F-49D2-B4FE-E93C99C418FD}" srcOrd="1" destOrd="0" presId="urn:microsoft.com/office/officeart/2005/8/layout/hList1"/>
    <dgm:cxn modelId="{BCA73933-2945-4454-97A0-658B9CE48B25}" type="presParOf" srcId="{611D5829-4A95-484D-AD29-47E4A989BE49}" destId="{5018F4A4-27BA-40B1-9071-AC77DFFA8E7B}" srcOrd="3" destOrd="0" presId="urn:microsoft.com/office/officeart/2005/8/layout/hList1"/>
    <dgm:cxn modelId="{0535095A-2442-467F-88A9-F46F7985E170}" type="presParOf" srcId="{611D5829-4A95-484D-AD29-47E4A989BE49}" destId="{C8AA182F-22F6-43C8-A976-DDCFAF49CCE1}" srcOrd="4" destOrd="0" presId="urn:microsoft.com/office/officeart/2005/8/layout/hList1"/>
    <dgm:cxn modelId="{5DCDB160-A5E8-4C9B-922A-8F2DE5C6E883}" type="presParOf" srcId="{C8AA182F-22F6-43C8-A976-DDCFAF49CCE1}" destId="{D53980AA-635F-4D42-A446-C4F01DD2C63A}" srcOrd="0" destOrd="0" presId="urn:microsoft.com/office/officeart/2005/8/layout/hList1"/>
    <dgm:cxn modelId="{14D326F1-86FF-4461-AFFF-DE92451846CE}" type="presParOf" srcId="{C8AA182F-22F6-43C8-A976-DDCFAF49CCE1}" destId="{2A36B8EF-D504-4855-94AB-E94483E61BA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443BD3-CD4A-4058-AC9A-1C67EB79410A}">
      <dsp:nvSpPr>
        <dsp:cNvPr id="0" name=""/>
        <dsp:cNvSpPr/>
      </dsp:nvSpPr>
      <dsp:spPr>
        <a:xfrm>
          <a:off x="0" y="585"/>
          <a:ext cx="11389022" cy="136990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522CA8-67A9-4FAF-B882-954AC781D9C0}">
      <dsp:nvSpPr>
        <dsp:cNvPr id="0" name=""/>
        <dsp:cNvSpPr/>
      </dsp:nvSpPr>
      <dsp:spPr>
        <a:xfrm>
          <a:off x="414396" y="308813"/>
          <a:ext cx="753447" cy="7534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51CE62-036B-4CCB-BF7F-348EC1D33EDE}">
      <dsp:nvSpPr>
        <dsp:cNvPr id="0" name=""/>
        <dsp:cNvSpPr/>
      </dsp:nvSpPr>
      <dsp:spPr>
        <a:xfrm>
          <a:off x="1582239" y="585"/>
          <a:ext cx="9806783" cy="1369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982" tIns="144982" rIns="144982" bIns="14498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(1) Quantitatively evaluate the antiviral efficacy of Remdesivir against three RNA viruses—SARS-CoV-2, Zika virus, and Dengue virus—using in vitro data. </a:t>
          </a:r>
        </a:p>
      </dsp:txBody>
      <dsp:txXfrm>
        <a:off x="1582239" y="585"/>
        <a:ext cx="9806783" cy="1369904"/>
      </dsp:txXfrm>
    </dsp:sp>
    <dsp:sp modelId="{F785E86F-FAD3-447C-AB93-3D20E8AFB906}">
      <dsp:nvSpPr>
        <dsp:cNvPr id="0" name=""/>
        <dsp:cNvSpPr/>
      </dsp:nvSpPr>
      <dsp:spPr>
        <a:xfrm>
          <a:off x="0" y="1712965"/>
          <a:ext cx="11389022" cy="136990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FD5A10-DA81-4D6F-9DB9-582B4A4665D5}">
      <dsp:nvSpPr>
        <dsp:cNvPr id="0" name=""/>
        <dsp:cNvSpPr/>
      </dsp:nvSpPr>
      <dsp:spPr>
        <a:xfrm>
          <a:off x="414396" y="2021194"/>
          <a:ext cx="753447" cy="75344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4E05FB-255B-4925-B163-B9C5C0F883D4}">
      <dsp:nvSpPr>
        <dsp:cNvPr id="0" name=""/>
        <dsp:cNvSpPr/>
      </dsp:nvSpPr>
      <dsp:spPr>
        <a:xfrm>
          <a:off x="1582239" y="1712965"/>
          <a:ext cx="9806783" cy="1369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982" tIns="144982" rIns="144982" bIns="14498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(2) Investigate how experimental settings influence the EC50.  </a:t>
          </a:r>
        </a:p>
      </dsp:txBody>
      <dsp:txXfrm>
        <a:off x="1582239" y="1712965"/>
        <a:ext cx="9806783" cy="1369904"/>
      </dsp:txXfrm>
    </dsp:sp>
    <dsp:sp modelId="{CB1874DD-CBD9-490A-AE01-B9D0F1CD6CF9}">
      <dsp:nvSpPr>
        <dsp:cNvPr id="0" name=""/>
        <dsp:cNvSpPr/>
      </dsp:nvSpPr>
      <dsp:spPr>
        <a:xfrm>
          <a:off x="0" y="3425346"/>
          <a:ext cx="11389022" cy="136990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C68A6A-4E1C-4D87-8687-EE7D8EE4DA65}">
      <dsp:nvSpPr>
        <dsp:cNvPr id="0" name=""/>
        <dsp:cNvSpPr/>
      </dsp:nvSpPr>
      <dsp:spPr>
        <a:xfrm>
          <a:off x="414396" y="3733574"/>
          <a:ext cx="753447" cy="75344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352C04-EE80-4F65-BC0A-94672D7F3094}">
      <dsp:nvSpPr>
        <dsp:cNvPr id="0" name=""/>
        <dsp:cNvSpPr/>
      </dsp:nvSpPr>
      <dsp:spPr>
        <a:xfrm>
          <a:off x="1582239" y="3425346"/>
          <a:ext cx="9806783" cy="1369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982" tIns="144982" rIns="144982" bIns="14498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(3) Investigate how virus-specific parameters influence EC50 estimation.</a:t>
          </a:r>
        </a:p>
      </dsp:txBody>
      <dsp:txXfrm>
        <a:off x="1582239" y="3425346"/>
        <a:ext cx="9806783" cy="13699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C9E235-316E-4947-96C4-8E016B201194}">
      <dsp:nvSpPr>
        <dsp:cNvPr id="0" name=""/>
        <dsp:cNvSpPr/>
      </dsp:nvSpPr>
      <dsp:spPr>
        <a:xfrm>
          <a:off x="3286" y="1005955"/>
          <a:ext cx="3203971" cy="1268539"/>
        </a:xfrm>
        <a:prstGeom prst="rightArrow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accent2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 err="1">
              <a:solidFill>
                <a:schemeClr val="tx1"/>
              </a:solidFill>
            </a:rPr>
            <a:t>Rstudio</a:t>
          </a:r>
          <a:endParaRPr lang="nl-NL" sz="3000" kern="1200" dirty="0">
            <a:solidFill>
              <a:schemeClr val="tx1"/>
            </a:solidFill>
          </a:endParaRPr>
        </a:p>
      </dsp:txBody>
      <dsp:txXfrm>
        <a:off x="3286" y="1323090"/>
        <a:ext cx="2886836" cy="634269"/>
      </dsp:txXfrm>
    </dsp:sp>
    <dsp:sp modelId="{82720F32-0273-4B51-BA14-B59A91680844}">
      <dsp:nvSpPr>
        <dsp:cNvPr id="0" name=""/>
        <dsp:cNvSpPr/>
      </dsp:nvSpPr>
      <dsp:spPr>
        <a:xfrm>
          <a:off x="3286" y="2274494"/>
          <a:ext cx="3203971" cy="1713909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/>
            <a:t>Plot </a:t>
          </a:r>
          <a:r>
            <a:rPr lang="nl-NL" sz="1800" kern="1200" dirty="0" err="1"/>
            <a:t>Dose</a:t>
          </a:r>
          <a:r>
            <a:rPr lang="nl-NL" sz="1800" kern="1200" dirty="0"/>
            <a:t>-Response curves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/>
            <a:t>Plot </a:t>
          </a:r>
          <a:r>
            <a:rPr lang="nl-NL" sz="1800" kern="1200" dirty="0" err="1"/>
            <a:t>and</a:t>
          </a:r>
          <a:r>
            <a:rPr lang="nl-NL" sz="1800" kern="1200" dirty="0"/>
            <a:t> </a:t>
          </a:r>
          <a:r>
            <a:rPr lang="nl-NL" sz="1800" kern="1200" dirty="0" err="1"/>
            <a:t>calculate</a:t>
          </a:r>
          <a:r>
            <a:rPr lang="nl-NL" sz="1800" kern="1200" dirty="0"/>
            <a:t> EC50 curve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 err="1"/>
            <a:t>Compare</a:t>
          </a:r>
          <a:r>
            <a:rPr lang="nl-NL" sz="1800" kern="1200" dirty="0"/>
            <a:t> </a:t>
          </a:r>
          <a:r>
            <a:rPr lang="nl-NL" sz="1800" kern="1200" dirty="0" err="1"/>
            <a:t>the</a:t>
          </a:r>
          <a:r>
            <a:rPr lang="nl-NL" sz="1800" kern="1200" dirty="0"/>
            <a:t> </a:t>
          </a:r>
          <a:r>
            <a:rPr lang="nl-NL" sz="1800" kern="1200" dirty="0" err="1"/>
            <a:t>experimental</a:t>
          </a:r>
          <a:r>
            <a:rPr lang="nl-NL" sz="1800" kern="1200" dirty="0"/>
            <a:t> </a:t>
          </a:r>
          <a:r>
            <a:rPr lang="nl-NL" sz="1800" kern="1200" dirty="0" err="1"/>
            <a:t>settings</a:t>
          </a:r>
          <a:r>
            <a:rPr lang="nl-NL" sz="1800" kern="1200" dirty="0"/>
            <a:t> </a:t>
          </a:r>
          <a:r>
            <a:rPr lang="nl-NL" sz="1800" kern="1200" dirty="0" err="1"/>
            <a:t>and</a:t>
          </a:r>
          <a:r>
            <a:rPr lang="nl-NL" sz="1800" kern="1200" dirty="0"/>
            <a:t> </a:t>
          </a:r>
          <a:r>
            <a:rPr lang="nl-NL" sz="1800" kern="1200" dirty="0" err="1"/>
            <a:t>their</a:t>
          </a:r>
          <a:r>
            <a:rPr lang="nl-NL" sz="1800" kern="1200" dirty="0"/>
            <a:t> </a:t>
          </a:r>
          <a:r>
            <a:rPr lang="nl-NL" sz="1800" kern="1200" dirty="0" err="1"/>
            <a:t>influence</a:t>
          </a:r>
          <a:endParaRPr lang="nl-NL" sz="1800" kern="1200" dirty="0"/>
        </a:p>
      </dsp:txBody>
      <dsp:txXfrm>
        <a:off x="3286" y="2274494"/>
        <a:ext cx="3203971" cy="1713909"/>
      </dsp:txXfrm>
    </dsp:sp>
    <dsp:sp modelId="{67F83C64-9C8D-4B86-8F11-9B5EFF707E11}">
      <dsp:nvSpPr>
        <dsp:cNvPr id="0" name=""/>
        <dsp:cNvSpPr/>
      </dsp:nvSpPr>
      <dsp:spPr>
        <a:xfrm>
          <a:off x="3655814" y="1005955"/>
          <a:ext cx="3203971" cy="1268539"/>
        </a:xfrm>
        <a:prstGeom prst="rightArrow">
          <a:avLst/>
        </a:prstGeom>
        <a:solidFill>
          <a:schemeClr val="accent2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 err="1">
              <a:solidFill>
                <a:schemeClr val="tx1"/>
              </a:solidFill>
            </a:rPr>
            <a:t>Monolix</a:t>
          </a:r>
          <a:endParaRPr lang="nl-NL" sz="3000" kern="1200" dirty="0">
            <a:solidFill>
              <a:schemeClr val="tx1"/>
            </a:solidFill>
          </a:endParaRPr>
        </a:p>
      </dsp:txBody>
      <dsp:txXfrm>
        <a:off x="3655814" y="1323090"/>
        <a:ext cx="2886836" cy="634269"/>
      </dsp:txXfrm>
    </dsp:sp>
    <dsp:sp modelId="{3F58AAA4-050F-49D2-B4FE-E93C99C418FD}">
      <dsp:nvSpPr>
        <dsp:cNvPr id="0" name=""/>
        <dsp:cNvSpPr/>
      </dsp:nvSpPr>
      <dsp:spPr>
        <a:xfrm>
          <a:off x="3655814" y="2274494"/>
          <a:ext cx="3203971" cy="1713909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/>
            <a:t>Building a model </a:t>
          </a:r>
          <a:r>
            <a:rPr lang="nl-NL" sz="1800" kern="1200" dirty="0" err="1"/>
            <a:t>for</a:t>
          </a:r>
          <a:r>
            <a:rPr lang="nl-NL" sz="1800" kern="1200" dirty="0"/>
            <a:t> </a:t>
          </a:r>
          <a:r>
            <a:rPr lang="nl-NL" sz="1800" kern="1200" dirty="0" err="1"/>
            <a:t>the</a:t>
          </a:r>
          <a:r>
            <a:rPr lang="nl-NL" sz="1800" kern="1200" dirty="0"/>
            <a:t> </a:t>
          </a:r>
          <a:r>
            <a:rPr lang="nl-NL" sz="1800" kern="1200" dirty="0" err="1"/>
            <a:t>three</a:t>
          </a:r>
          <a:r>
            <a:rPr lang="nl-NL" sz="1800" kern="1200" dirty="0"/>
            <a:t> </a:t>
          </a:r>
          <a:r>
            <a:rPr lang="nl-NL" sz="1800" kern="1200" dirty="0" err="1"/>
            <a:t>virals</a:t>
          </a:r>
          <a:r>
            <a:rPr lang="nl-NL" sz="1800" kern="1200" dirty="0"/>
            <a:t>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 err="1"/>
            <a:t>Estimating</a:t>
          </a:r>
          <a:r>
            <a:rPr lang="nl-NL" sz="1800" kern="1200" dirty="0"/>
            <a:t> parameters in </a:t>
          </a:r>
          <a:r>
            <a:rPr lang="nl-NL" sz="1800" kern="1200" dirty="0" err="1"/>
            <a:t>each</a:t>
          </a:r>
          <a:r>
            <a:rPr lang="nl-NL" sz="1800" kern="1200" dirty="0"/>
            <a:t> </a:t>
          </a:r>
          <a:r>
            <a:rPr lang="nl-NL" sz="1800" kern="1200" dirty="0" err="1"/>
            <a:t>viral</a:t>
          </a:r>
          <a:r>
            <a:rPr lang="nl-NL" sz="1800" kern="1200" dirty="0"/>
            <a:t> </a:t>
          </a:r>
          <a:r>
            <a:rPr lang="nl-NL" sz="1800" kern="1200" dirty="0" err="1"/>
            <a:t>and</a:t>
          </a:r>
          <a:r>
            <a:rPr lang="nl-NL" sz="1800" kern="1200" dirty="0"/>
            <a:t> </a:t>
          </a:r>
          <a:r>
            <a:rPr lang="nl-NL" sz="1800" kern="1200" dirty="0" err="1"/>
            <a:t>compare</a:t>
          </a:r>
          <a:r>
            <a:rPr lang="nl-NL" sz="1800" kern="1200" dirty="0"/>
            <a:t> </a:t>
          </a:r>
          <a:r>
            <a:rPr lang="nl-NL" sz="1800" kern="1200" dirty="0" err="1"/>
            <a:t>them</a:t>
          </a:r>
          <a:r>
            <a:rPr lang="nl-NL" sz="1800" kern="1200" dirty="0"/>
            <a:t> </a:t>
          </a:r>
        </a:p>
      </dsp:txBody>
      <dsp:txXfrm>
        <a:off x="3655814" y="2274494"/>
        <a:ext cx="3203971" cy="1713909"/>
      </dsp:txXfrm>
    </dsp:sp>
    <dsp:sp modelId="{D53980AA-635F-4D42-A446-C4F01DD2C63A}">
      <dsp:nvSpPr>
        <dsp:cNvPr id="0" name=""/>
        <dsp:cNvSpPr/>
      </dsp:nvSpPr>
      <dsp:spPr>
        <a:xfrm>
          <a:off x="7308342" y="1005955"/>
          <a:ext cx="3203971" cy="1268539"/>
        </a:xfrm>
        <a:prstGeom prst="rightArrow">
          <a:avLst/>
        </a:prstGeom>
        <a:solidFill>
          <a:schemeClr val="accent4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 err="1"/>
            <a:t>Simulx</a:t>
          </a:r>
          <a:endParaRPr lang="nl-NL" sz="3000" kern="1200" dirty="0"/>
        </a:p>
      </dsp:txBody>
      <dsp:txXfrm>
        <a:off x="7308342" y="1323090"/>
        <a:ext cx="2886836" cy="634269"/>
      </dsp:txXfrm>
    </dsp:sp>
    <dsp:sp modelId="{2A36B8EF-D504-4855-94AB-E94483E61BAC}">
      <dsp:nvSpPr>
        <dsp:cNvPr id="0" name=""/>
        <dsp:cNvSpPr/>
      </dsp:nvSpPr>
      <dsp:spPr>
        <a:xfrm>
          <a:off x="7308342" y="2274494"/>
          <a:ext cx="3203971" cy="1713909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25400" cap="flat" cmpd="sng" algn="ctr">
          <a:solidFill>
            <a:schemeClr val="bg1">
              <a:lumMod val="9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/>
            <a:t>Using </a:t>
          </a:r>
          <a:r>
            <a:rPr lang="nl-NL" sz="1800" kern="1200" dirty="0" err="1"/>
            <a:t>the</a:t>
          </a:r>
          <a:r>
            <a:rPr lang="nl-NL" sz="1800" kern="1200" dirty="0"/>
            <a:t> model </a:t>
          </a:r>
          <a:r>
            <a:rPr lang="nl-NL" sz="1800" kern="1200" dirty="0" err="1"/>
            <a:t>to</a:t>
          </a:r>
          <a:r>
            <a:rPr lang="nl-NL" sz="1800" kern="1200" dirty="0"/>
            <a:t> </a:t>
          </a:r>
          <a:r>
            <a:rPr lang="nl-NL" sz="1800" kern="1200" dirty="0" err="1"/>
            <a:t>simulate</a:t>
          </a:r>
          <a:r>
            <a:rPr lang="nl-NL" sz="1800" kern="1200" dirty="0"/>
            <a:t> </a:t>
          </a:r>
          <a:r>
            <a:rPr lang="nl-NL" sz="1800" kern="1200" dirty="0" err="1"/>
            <a:t>and</a:t>
          </a:r>
          <a:r>
            <a:rPr lang="nl-NL" sz="1800" kern="1200" dirty="0"/>
            <a:t> </a:t>
          </a:r>
          <a:r>
            <a:rPr lang="nl-NL" sz="1800" kern="1200" dirty="0" err="1"/>
            <a:t>recalculate</a:t>
          </a:r>
          <a:r>
            <a:rPr lang="nl-NL" sz="1800" kern="1200" dirty="0"/>
            <a:t> EC50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/>
            <a:t>How do </a:t>
          </a:r>
          <a:r>
            <a:rPr lang="nl-NL" sz="1800" kern="1200" dirty="0" err="1"/>
            <a:t>the</a:t>
          </a:r>
          <a:r>
            <a:rPr lang="nl-NL" sz="1800" kern="1200" dirty="0"/>
            <a:t> virus </a:t>
          </a:r>
          <a:r>
            <a:rPr lang="nl-NL" sz="1800" kern="1200" dirty="0" err="1"/>
            <a:t>specific</a:t>
          </a:r>
          <a:r>
            <a:rPr lang="nl-NL" sz="1800" kern="1200" dirty="0"/>
            <a:t> parameters </a:t>
          </a:r>
          <a:r>
            <a:rPr lang="nl-NL" sz="1800" kern="1200" dirty="0" err="1"/>
            <a:t>influence</a:t>
          </a:r>
          <a:r>
            <a:rPr lang="nl-NL" sz="1800" kern="1200" dirty="0"/>
            <a:t> </a:t>
          </a:r>
          <a:r>
            <a:rPr lang="nl-NL" sz="1800" kern="1200" dirty="0" err="1"/>
            <a:t>the</a:t>
          </a:r>
          <a:r>
            <a:rPr lang="nl-NL" sz="1800" kern="1200" dirty="0"/>
            <a:t> EC50</a:t>
          </a:r>
        </a:p>
      </dsp:txBody>
      <dsp:txXfrm>
        <a:off x="7308342" y="2274494"/>
        <a:ext cx="3203971" cy="17139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68446-54CF-4267-A5BD-FA01909E96A2}" type="datetimeFigureOut">
              <a:rPr lang="nl-NL" smtClean="0"/>
              <a:t>14-1-2026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345F5-224F-42F7-8104-3FF77BEE4C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830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98784-F1F2-4D71-B346-94F94D5EBAA2}" type="datetimeFigureOut">
              <a:rPr lang="nl-NL" smtClean="0"/>
              <a:t>14-1-2026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5800"/>
            <a:ext cx="6099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ECD43-08E5-4945-BC4F-4857758E97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51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4534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Remdesivir is a broad-spectrum antiviral agent which means it can be efficient for different viral groups. Originally Remdesivir was a drug against Ebola but it also was efficient for SARS-COV2, which are two different RNA groups. This can be very promising and useful in the improving drug development. </a:t>
            </a:r>
          </a:p>
          <a:p>
            <a:endParaRPr lang="en-US" dirty="0"/>
          </a:p>
          <a:p>
            <a:r>
              <a:rPr lang="en-US" dirty="0"/>
              <a:t>Out of a data set a dose-response can be made which can be used to calculate the EC50, this is the concentration of a drug at which 50% of the effect occurs. EC50 can be used to compare the potency of antiviral drugs and </a:t>
            </a:r>
            <a:r>
              <a:rPr lang="en-US" dirty="0" err="1"/>
              <a:t>virals</a:t>
            </a:r>
            <a:r>
              <a:rPr lang="en-US" dirty="0"/>
              <a:t> but the ec50 is not very stable and can be influences by different settings. In this figure the dose-response curve is seen, this plot is mutated to percentages with dose 0 as 100% and the highest dose at 0%.</a:t>
            </a:r>
          </a:p>
          <a:p>
            <a:endParaRPr lang="en-US" dirty="0"/>
          </a:p>
          <a:p>
            <a:endParaRPr lang="en-US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2633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aim of this project is to (1) </a:t>
            </a:r>
            <a:r>
              <a:rPr lang="en-US" b="1" dirty="0"/>
              <a:t>quantitatively evaluate the antiviral efficacy of Remdesivir against three RNA viruses—SARS-CoV-2, Zika virus, and Dengue virus—using in vitro data</a:t>
            </a:r>
            <a:r>
              <a:rPr lang="en-US" dirty="0"/>
              <a:t>. Available datasets include viral inhibition rates across different drug concentrations. We will apply </a:t>
            </a:r>
            <a:r>
              <a:rPr lang="en-US" u="sng" dirty="0"/>
              <a:t>viral dynamic models</a:t>
            </a:r>
            <a:r>
              <a:rPr lang="en-US" dirty="0"/>
              <a:t> to fit these data and estimate key pharmacodynamic parameters. A cross-virus comparison will be conducted to assess how EC50 varies for the same drug across different viral systems. </a:t>
            </a:r>
          </a:p>
          <a:p>
            <a:r>
              <a:rPr lang="en-US" dirty="0"/>
              <a:t>Investigate how experimental setting (sampling time and response(AUC or viral load)) influence the EC50.  </a:t>
            </a:r>
            <a:endParaRPr lang="nl-NL" dirty="0"/>
          </a:p>
          <a:p>
            <a:endParaRPr lang="en-US" dirty="0"/>
          </a:p>
          <a:p>
            <a:r>
              <a:rPr lang="en-US" dirty="0"/>
              <a:t>Experimental settings are drug, dose, day </a:t>
            </a:r>
            <a:r>
              <a:rPr lang="en-US" dirty="0" err="1"/>
              <a:t>etc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Additionally, we will (2) </a:t>
            </a:r>
            <a:r>
              <a:rPr lang="en-US" b="1" dirty="0"/>
              <a:t>investigate how virus-specific parameters influence EC50 estimation</a:t>
            </a:r>
            <a:r>
              <a:rPr lang="en-US" dirty="0"/>
              <a:t>, such </a:t>
            </a:r>
            <a:r>
              <a:rPr lang="en-US" u="sng" dirty="0"/>
              <a:t>as infection rate (β), viral production rate (ρ), viral clearance rate (c), and infected cell clearance rate (δ), </a:t>
            </a:r>
            <a:r>
              <a:rPr lang="en-US" dirty="0"/>
              <a:t>aiming to understand the mechanistic basis of antiviral potency differences. This will give insight in the mechanistic basis of differences in </a:t>
            </a:r>
            <a:r>
              <a:rPr lang="en-US" dirty="0" err="1"/>
              <a:t>apparant</a:t>
            </a:r>
            <a:r>
              <a:rPr lang="en-US" dirty="0"/>
              <a:t> drug </a:t>
            </a:r>
            <a:r>
              <a:rPr lang="en-US" dirty="0" err="1"/>
              <a:t>potentcy</a:t>
            </a:r>
            <a:r>
              <a:rPr lang="en-US" dirty="0"/>
              <a:t> between different viral systems. 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727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Plot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calculate</a:t>
            </a:r>
            <a:r>
              <a:rPr lang="nl-NL" dirty="0"/>
              <a:t> EC50 curve </a:t>
            </a:r>
            <a:r>
              <a:rPr lang="nl-NL" dirty="0" err="1"/>
              <a:t>for</a:t>
            </a:r>
            <a:r>
              <a:rPr lang="nl-NL" dirty="0"/>
              <a:t> Remdesivir </a:t>
            </a:r>
            <a:r>
              <a:rPr lang="nl-NL" dirty="0" err="1"/>
              <a:t>and</a:t>
            </a:r>
            <a:r>
              <a:rPr lang="nl-NL" dirty="0"/>
              <a:t> GS-441524,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give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dose</a:t>
            </a:r>
            <a:r>
              <a:rPr lang="nl-NL" dirty="0"/>
              <a:t>-response curves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three</a:t>
            </a:r>
            <a:r>
              <a:rPr lang="nl-NL" dirty="0"/>
              <a:t> </a:t>
            </a:r>
            <a:r>
              <a:rPr lang="nl-NL" dirty="0" err="1"/>
              <a:t>virals</a:t>
            </a:r>
            <a:r>
              <a:rPr lang="nl-NL" dirty="0"/>
              <a:t>. These curves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used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compare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influence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experimental</a:t>
            </a:r>
            <a:r>
              <a:rPr lang="nl-NL" dirty="0"/>
              <a:t> setting (</a:t>
            </a:r>
            <a:r>
              <a:rPr lang="nl-NL" dirty="0" err="1"/>
              <a:t>day</a:t>
            </a:r>
            <a:r>
              <a:rPr lang="nl-NL" dirty="0"/>
              <a:t>, drug, </a:t>
            </a:r>
            <a:r>
              <a:rPr lang="nl-NL" dirty="0" err="1"/>
              <a:t>celline</a:t>
            </a:r>
            <a:r>
              <a:rPr lang="nl-NL" dirty="0"/>
              <a:t>, stop </a:t>
            </a:r>
            <a:r>
              <a:rPr lang="nl-NL" dirty="0" err="1"/>
              <a:t>day</a:t>
            </a:r>
            <a:r>
              <a:rPr lang="nl-NL" dirty="0"/>
              <a:t>) on </a:t>
            </a:r>
            <a:r>
              <a:rPr lang="nl-NL" dirty="0" err="1"/>
              <a:t>the</a:t>
            </a:r>
            <a:r>
              <a:rPr lang="nl-NL" dirty="0"/>
              <a:t> EC50.  </a:t>
            </a:r>
          </a:p>
          <a:p>
            <a:endParaRPr lang="nl-NL" dirty="0"/>
          </a:p>
          <a:p>
            <a:r>
              <a:rPr lang="nl-NL" dirty="0"/>
              <a:t>The dataset is </a:t>
            </a:r>
            <a:r>
              <a:rPr lang="nl-NL" dirty="0" err="1"/>
              <a:t>used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make a TCL model in </a:t>
            </a:r>
            <a:r>
              <a:rPr lang="nl-NL" dirty="0" err="1"/>
              <a:t>Monolix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three</a:t>
            </a:r>
            <a:r>
              <a:rPr lang="nl-NL" dirty="0"/>
              <a:t> </a:t>
            </a:r>
            <a:r>
              <a:rPr lang="nl-NL" dirty="0" err="1"/>
              <a:t>virals</a:t>
            </a:r>
            <a:r>
              <a:rPr lang="nl-NL" dirty="0"/>
              <a:t>, in different </a:t>
            </a:r>
            <a:r>
              <a:rPr lang="nl-NL" dirty="0" err="1"/>
              <a:t>virals</a:t>
            </a:r>
            <a:r>
              <a:rPr lang="nl-NL" dirty="0"/>
              <a:t> we </a:t>
            </a:r>
            <a:r>
              <a:rPr lang="nl-NL" dirty="0" err="1"/>
              <a:t>estimate</a:t>
            </a:r>
            <a:r>
              <a:rPr lang="nl-NL" dirty="0"/>
              <a:t> different parameter </a:t>
            </a:r>
            <a:r>
              <a:rPr lang="nl-NL" dirty="0" err="1"/>
              <a:t>values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compare</a:t>
            </a:r>
            <a:r>
              <a:rPr lang="nl-NL" dirty="0"/>
              <a:t> </a:t>
            </a:r>
            <a:r>
              <a:rPr lang="nl-NL" dirty="0" err="1"/>
              <a:t>them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 err="1"/>
              <a:t>Then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model is </a:t>
            </a:r>
            <a:r>
              <a:rPr lang="nl-NL" dirty="0" err="1"/>
              <a:t>used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simulate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recalculate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EC50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how</a:t>
            </a:r>
            <a:r>
              <a:rPr lang="nl-NL" dirty="0"/>
              <a:t> virus </a:t>
            </a:r>
            <a:r>
              <a:rPr lang="nl-NL" dirty="0" err="1"/>
              <a:t>specific</a:t>
            </a:r>
            <a:r>
              <a:rPr lang="nl-NL" dirty="0"/>
              <a:t> parameter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influence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EC50 </a:t>
            </a:r>
            <a:r>
              <a:rPr lang="nl-NL" dirty="0" err="1"/>
              <a:t>results</a:t>
            </a:r>
            <a:r>
              <a:rPr lang="nl-NL" dirty="0"/>
              <a:t>. These </a:t>
            </a:r>
            <a:r>
              <a:rPr lang="nl-NL" dirty="0" err="1"/>
              <a:t>results</a:t>
            </a:r>
            <a:r>
              <a:rPr lang="nl-NL" dirty="0"/>
              <a:t> are </a:t>
            </a:r>
            <a:r>
              <a:rPr lang="nl-NL" dirty="0" err="1"/>
              <a:t>compare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show 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three</a:t>
            </a:r>
            <a:r>
              <a:rPr lang="nl-NL" dirty="0"/>
              <a:t> </a:t>
            </a:r>
            <a:r>
              <a:rPr lang="nl-NL" dirty="0" err="1"/>
              <a:t>viral</a:t>
            </a:r>
            <a:r>
              <a:rPr lang="nl-NL" dirty="0"/>
              <a:t> systems </a:t>
            </a:r>
            <a:r>
              <a:rPr lang="nl-NL" dirty="0" err="1"/>
              <a:t>vary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same</a:t>
            </a:r>
            <a:r>
              <a:rPr lang="nl-NL" dirty="0"/>
              <a:t> drug, Remdesivir. 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7300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Describing</a:t>
            </a:r>
            <a:r>
              <a:rPr lang="nl-NL" dirty="0"/>
              <a:t> curves </a:t>
            </a:r>
            <a:r>
              <a:rPr lang="nl-NL" dirty="0" err="1"/>
              <a:t>and</a:t>
            </a:r>
            <a:r>
              <a:rPr lang="nl-NL" dirty="0"/>
              <a:t> a </a:t>
            </a:r>
            <a:r>
              <a:rPr lang="nl-NL" dirty="0" err="1"/>
              <a:t>little</a:t>
            </a:r>
            <a:r>
              <a:rPr lang="nl-NL" dirty="0"/>
              <a:t> </a:t>
            </a:r>
            <a:r>
              <a:rPr lang="nl-NL" dirty="0" err="1"/>
              <a:t>conclusion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 err="1"/>
              <a:t>What</a:t>
            </a:r>
            <a:r>
              <a:rPr lang="nl-NL" dirty="0"/>
              <a:t> is hard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zika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dengue is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curve is </a:t>
            </a:r>
            <a:r>
              <a:rPr lang="nl-NL" dirty="0" err="1"/>
              <a:t>based</a:t>
            </a:r>
            <a:r>
              <a:rPr lang="nl-NL" dirty="0"/>
              <a:t> on </a:t>
            </a:r>
            <a:r>
              <a:rPr lang="nl-NL" dirty="0" err="1"/>
              <a:t>the</a:t>
            </a:r>
            <a:r>
              <a:rPr lang="nl-NL" dirty="0"/>
              <a:t> model but </a:t>
            </a:r>
            <a:r>
              <a:rPr lang="nl-NL" dirty="0" err="1"/>
              <a:t>the</a:t>
            </a:r>
            <a:r>
              <a:rPr lang="nl-NL" dirty="0"/>
              <a:t> points do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reach</a:t>
            </a:r>
            <a:r>
              <a:rPr lang="nl-NL" dirty="0"/>
              <a:t> a </a:t>
            </a:r>
            <a:r>
              <a:rPr lang="nl-NL" dirty="0" err="1"/>
              <a:t>lower</a:t>
            </a:r>
            <a:r>
              <a:rPr lang="nl-NL" dirty="0"/>
              <a:t> points </a:t>
            </a:r>
            <a:r>
              <a:rPr lang="nl-NL" dirty="0" err="1"/>
              <a:t>so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is hard </a:t>
            </a:r>
            <a:r>
              <a:rPr lang="nl-NL" dirty="0" err="1"/>
              <a:t>to</a:t>
            </a:r>
            <a:r>
              <a:rPr lang="nl-NL" dirty="0"/>
              <a:t> draw a </a:t>
            </a:r>
            <a:r>
              <a:rPr lang="nl-NL" dirty="0" err="1"/>
              <a:t>conclusion</a:t>
            </a:r>
            <a:r>
              <a:rPr lang="nl-NL" dirty="0"/>
              <a:t> (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remdesivir’s</a:t>
            </a:r>
            <a:r>
              <a:rPr lang="nl-NL" dirty="0"/>
              <a:t> </a:t>
            </a:r>
            <a:r>
              <a:rPr lang="nl-NL" dirty="0" err="1"/>
              <a:t>metabolite</a:t>
            </a:r>
            <a:r>
              <a:rPr lang="nl-NL" dirty="0"/>
              <a:t>)</a:t>
            </a:r>
          </a:p>
          <a:p>
            <a:endParaRPr lang="nl-NL" dirty="0"/>
          </a:p>
          <a:p>
            <a:r>
              <a:rPr lang="nl-NL" dirty="0"/>
              <a:t>For SARSCOV2 </a:t>
            </a:r>
            <a:r>
              <a:rPr lang="nl-NL" dirty="0" err="1"/>
              <a:t>the</a:t>
            </a:r>
            <a:r>
              <a:rPr lang="nl-NL" dirty="0"/>
              <a:t> curve are </a:t>
            </a:r>
            <a:r>
              <a:rPr lang="nl-NL" dirty="0" err="1"/>
              <a:t>also</a:t>
            </a:r>
            <a:r>
              <a:rPr lang="nl-NL" dirty="0"/>
              <a:t> </a:t>
            </a:r>
            <a:r>
              <a:rPr lang="nl-NL" dirty="0" err="1"/>
              <a:t>based</a:t>
            </a:r>
            <a:r>
              <a:rPr lang="nl-NL" dirty="0"/>
              <a:t> on a model </a:t>
            </a:r>
            <a:r>
              <a:rPr lang="nl-NL" dirty="0" err="1"/>
              <a:t>function</a:t>
            </a:r>
            <a:r>
              <a:rPr lang="nl-NL" dirty="0"/>
              <a:t> in </a:t>
            </a:r>
            <a:r>
              <a:rPr lang="nl-NL" dirty="0" err="1"/>
              <a:t>Rstudio</a:t>
            </a:r>
            <a:r>
              <a:rPr lang="nl-NL" dirty="0"/>
              <a:t> but </a:t>
            </a:r>
            <a:r>
              <a:rPr lang="nl-NL" dirty="0" err="1"/>
              <a:t>the</a:t>
            </a:r>
            <a:r>
              <a:rPr lang="nl-NL" dirty="0"/>
              <a:t> curves are </a:t>
            </a:r>
            <a:r>
              <a:rPr lang="nl-NL" dirty="0" err="1"/>
              <a:t>based</a:t>
            </a:r>
            <a:r>
              <a:rPr lang="nl-NL" dirty="0"/>
              <a:t> on points, </a:t>
            </a:r>
            <a:r>
              <a:rPr lang="nl-NL" dirty="0" err="1"/>
              <a:t>it</a:t>
            </a:r>
            <a:r>
              <a:rPr lang="nl-NL" dirty="0"/>
              <a:t> is </a:t>
            </a:r>
            <a:r>
              <a:rPr lang="nl-NL" dirty="0" err="1"/>
              <a:t>seen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GS-441524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concentration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reach</a:t>
            </a:r>
            <a:r>
              <a:rPr lang="nl-NL" dirty="0"/>
              <a:t> 50% of </a:t>
            </a:r>
            <a:r>
              <a:rPr lang="nl-NL" dirty="0" err="1"/>
              <a:t>the</a:t>
            </a:r>
            <a:r>
              <a:rPr lang="nl-NL" dirty="0"/>
              <a:t> effect </a:t>
            </a:r>
            <a:r>
              <a:rPr lang="nl-NL" dirty="0" err="1"/>
              <a:t>relies</a:t>
            </a:r>
            <a:r>
              <a:rPr lang="nl-NL" dirty="0"/>
              <a:t> </a:t>
            </a:r>
            <a:r>
              <a:rPr lang="nl-NL" dirty="0" err="1"/>
              <a:t>higher</a:t>
            </a:r>
            <a:r>
              <a:rPr lang="nl-NL" dirty="0"/>
              <a:t> </a:t>
            </a:r>
            <a:r>
              <a:rPr lang="nl-NL" dirty="0" err="1"/>
              <a:t>than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Remdesivir </a:t>
            </a:r>
            <a:r>
              <a:rPr lang="nl-NL" dirty="0" err="1"/>
              <a:t>itsself</a:t>
            </a:r>
            <a:r>
              <a:rPr lang="nl-NL" dirty="0"/>
              <a:t>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6125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err="1"/>
              <a:t>This</a:t>
            </a:r>
            <a:r>
              <a:rPr lang="nl-NL" dirty="0"/>
              <a:t> plot shows 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stopped</a:t>
            </a:r>
            <a:r>
              <a:rPr lang="nl-NL" dirty="0"/>
              <a:t> </a:t>
            </a:r>
            <a:r>
              <a:rPr lang="nl-NL" dirty="0" err="1"/>
              <a:t>day</a:t>
            </a:r>
            <a:r>
              <a:rPr lang="nl-NL" dirty="0"/>
              <a:t> </a:t>
            </a:r>
            <a:r>
              <a:rPr lang="nl-NL" dirty="0" err="1"/>
              <a:t>influences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EC50, in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left</a:t>
            </a:r>
            <a:r>
              <a:rPr lang="nl-NL" dirty="0"/>
              <a:t> plot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viral</a:t>
            </a:r>
            <a:r>
              <a:rPr lang="nl-NL" dirty="0"/>
              <a:t> load is </a:t>
            </a:r>
            <a:r>
              <a:rPr lang="nl-NL" dirty="0" err="1"/>
              <a:t>plotted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different </a:t>
            </a:r>
            <a:r>
              <a:rPr lang="nl-NL" dirty="0" err="1"/>
              <a:t>days</a:t>
            </a:r>
            <a:r>
              <a:rPr lang="nl-NL" dirty="0"/>
              <a:t>. </a:t>
            </a:r>
            <a:r>
              <a:rPr lang="nl-NL" dirty="0" err="1"/>
              <a:t>When</a:t>
            </a:r>
            <a:r>
              <a:rPr lang="nl-NL" dirty="0"/>
              <a:t> translating </a:t>
            </a:r>
            <a:r>
              <a:rPr lang="nl-NL" dirty="0" err="1"/>
              <a:t>this</a:t>
            </a:r>
            <a:r>
              <a:rPr lang="nl-NL" dirty="0"/>
              <a:t> plot at a </a:t>
            </a:r>
            <a:r>
              <a:rPr lang="nl-NL" dirty="0" err="1"/>
              <a:t>certain</a:t>
            </a:r>
            <a:r>
              <a:rPr lang="nl-NL" dirty="0"/>
              <a:t> </a:t>
            </a:r>
            <a:r>
              <a:rPr lang="nl-NL" dirty="0" err="1"/>
              <a:t>day</a:t>
            </a:r>
            <a:r>
              <a:rPr lang="nl-NL" dirty="0"/>
              <a:t>, a </a:t>
            </a:r>
            <a:r>
              <a:rPr lang="nl-NL" dirty="0" err="1"/>
              <a:t>dose</a:t>
            </a:r>
            <a:r>
              <a:rPr lang="nl-NL" dirty="0"/>
              <a:t> response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made out of </a:t>
            </a:r>
            <a:r>
              <a:rPr lang="nl-NL" dirty="0" err="1"/>
              <a:t>which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EC50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calculated</a:t>
            </a:r>
            <a:r>
              <a:rPr lang="nl-NL" dirty="0"/>
              <a:t>.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indicates</a:t>
            </a:r>
            <a:r>
              <a:rPr lang="nl-NL" dirty="0"/>
              <a:t> at </a:t>
            </a:r>
            <a:r>
              <a:rPr lang="nl-NL" dirty="0" err="1"/>
              <a:t>which</a:t>
            </a:r>
            <a:r>
              <a:rPr lang="nl-NL" dirty="0"/>
              <a:t> </a:t>
            </a:r>
            <a:r>
              <a:rPr lang="nl-NL" dirty="0" err="1"/>
              <a:t>concentration</a:t>
            </a:r>
            <a:r>
              <a:rPr lang="nl-NL" dirty="0"/>
              <a:t> 50% of </a:t>
            </a:r>
            <a:r>
              <a:rPr lang="nl-NL" dirty="0" err="1"/>
              <a:t>the</a:t>
            </a:r>
            <a:r>
              <a:rPr lang="nl-NL" dirty="0"/>
              <a:t> effect is </a:t>
            </a:r>
            <a:r>
              <a:rPr lang="nl-NL" dirty="0" err="1"/>
              <a:t>reached</a:t>
            </a:r>
            <a:r>
              <a:rPr lang="nl-NL" dirty="0"/>
              <a:t> (</a:t>
            </a:r>
            <a:r>
              <a:rPr lang="nl-NL" dirty="0" err="1"/>
              <a:t>see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lines</a:t>
            </a:r>
            <a:r>
              <a:rPr lang="nl-NL" dirty="0"/>
              <a:t>)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7942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5">
            <a:extLst>
              <a:ext uri="{FF2B5EF4-FFF2-40B4-BE49-F238E27FC236}">
                <a16:creationId xmlns:a16="http://schemas.microsoft.com/office/drawing/2014/main" id="{DA9158CB-C6D4-EC6D-B7F0-83409DDD2C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" y="0"/>
            <a:ext cx="12198349" cy="4521941"/>
          </a:xfrm>
          <a:solidFill>
            <a:srgbClr val="F46E3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94814EB-0BB0-4457-6297-388F8BFA73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2" y="4594421"/>
            <a:ext cx="3182840" cy="1768245"/>
          </a:xfrm>
          <a:prstGeom prst="rect">
            <a:avLst/>
          </a:prstGeom>
        </p:spPr>
      </p:pic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371933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0663" y="1052736"/>
            <a:ext cx="10225136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 presentation</a:t>
            </a:r>
          </a:p>
        </p:txBody>
      </p:sp>
      <p:sp>
        <p:nvSpPr>
          <p:cNvPr id="20" name="Tijdelijke aanduiding voor tekst 19"/>
          <p:cNvSpPr>
            <a:spLocks noGrp="1"/>
          </p:cNvSpPr>
          <p:nvPr>
            <p:ph type="body" sz="quarter" idx="14" hasCustomPrompt="1"/>
          </p:nvPr>
        </p:nvSpPr>
        <p:spPr>
          <a:xfrm>
            <a:off x="1490663" y="3934610"/>
            <a:ext cx="6918325" cy="393700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Subtitle presentation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467327" y="3934684"/>
            <a:ext cx="4326359" cy="3941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fld id="{928F9493-D671-4F27-99EF-9D103FC79999}" type="datetime1">
              <a:rPr lang="nl-NL" noProof="0" smtClean="0"/>
              <a:t>14-1-2026</a:t>
            </a:fld>
            <a:endParaRPr lang="en-GB" noProof="0" dirty="0"/>
          </a:p>
        </p:txBody>
      </p:sp>
      <p:sp>
        <p:nvSpPr>
          <p:cNvPr id="19" name="Rechthoek 18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3" y="-1"/>
            <a:ext cx="12198354" cy="6858004"/>
            <a:chOff x="-3" y="-1"/>
            <a:chExt cx="12198354" cy="6858004"/>
          </a:xfrm>
        </p:grpSpPr>
        <p:sp>
          <p:nvSpPr>
            <p:cNvPr id="12" name="Rechthoek 11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-3205847" y="3205844"/>
              <a:ext cx="6858003" cy="44631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13" y="6543376"/>
            <a:ext cx="3588750" cy="270000"/>
          </a:xfrm>
          <a:prstGeom prst="rect">
            <a:avLst/>
          </a:prstGeom>
        </p:spPr>
      </p:pic>
      <p:sp>
        <p:nvSpPr>
          <p:cNvPr id="18" name="Rechthoek 19"/>
          <p:cNvSpPr/>
          <p:nvPr userDrawn="1"/>
        </p:nvSpPr>
        <p:spPr bwMode="auto">
          <a:xfrm>
            <a:off x="6099174" y="6453336"/>
            <a:ext cx="6099175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8D41CA-5C73-59A0-C384-8F788716A5C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431" y="5167791"/>
            <a:ext cx="2673350" cy="81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797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ijdelijke aanduiding voor grafiek 3"/>
          <p:cNvSpPr>
            <a:spLocks noGrp="1"/>
          </p:cNvSpPr>
          <p:nvPr>
            <p:ph type="chart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 graph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950967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3" name="Tijdelijke aanduiding voor media 12"/>
          <p:cNvSpPr>
            <a:spLocks noGrp="1"/>
          </p:cNvSpPr>
          <p:nvPr>
            <p:ph type="media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 video</a:t>
            </a:r>
          </a:p>
        </p:txBody>
      </p:sp>
      <p:sp>
        <p:nvSpPr>
          <p:cNvPr id="1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3170741"/>
      </p:ext>
    </p:extLst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452193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0663" y="1052736"/>
            <a:ext cx="10225136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 closure</a:t>
            </a: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3" y="-1"/>
            <a:ext cx="12198354" cy="6858004"/>
            <a:chOff x="-3" y="-1"/>
            <a:chExt cx="12198354" cy="6858004"/>
          </a:xfrm>
        </p:grpSpPr>
        <p:sp>
          <p:nvSpPr>
            <p:cNvPr id="12" name="Rechthoek 11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-3205847" y="3205844"/>
              <a:ext cx="6858003" cy="44631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9" name="Rechthoek 18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13" y="6543376"/>
            <a:ext cx="3588750" cy="27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ADCC092-E9CD-3E17-A907-B36DE97D9AF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2" y="4594421"/>
            <a:ext cx="3182840" cy="17682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2CC6F8-9EA8-0131-4AC0-40D0004106E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431" y="5167791"/>
            <a:ext cx="2673350" cy="81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0113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3" y="1252836"/>
            <a:ext cx="6846640" cy="4795836"/>
          </a:xfrm>
          <a:noFill/>
        </p:spPr>
        <p:txBody>
          <a:bodyPr vert="horz" wrap="none" lIns="0" tIns="0" rIns="0" bIns="0"/>
          <a:lstStyle>
            <a:lvl1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defRPr sz="2400">
                <a:solidFill>
                  <a:schemeClr val="bg2"/>
                </a:solidFill>
              </a:defRPr>
            </a:lvl1pPr>
            <a:lvl2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tabLst/>
              <a:defRPr sz="2400">
                <a:solidFill>
                  <a:schemeClr val="bg2"/>
                </a:solidFill>
              </a:defRPr>
            </a:lvl6pPr>
            <a:lvl7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7pPr>
            <a:lvl8pPr>
              <a:defRPr>
                <a:solidFill>
                  <a:schemeClr val="bg2"/>
                </a:solidFill>
              </a:defRPr>
            </a:lvl8pPr>
            <a:lvl9pPr>
              <a:defRPr>
                <a:solidFill>
                  <a:schemeClr val="bg2"/>
                </a:solidFill>
              </a:defRPr>
            </a:lvl9pPr>
          </a:lstStyle>
          <a:p>
            <a:pPr lvl="0"/>
            <a:r>
              <a:rPr lang="en-GB" noProof="0" dirty="0"/>
              <a:t>Numbering</a:t>
            </a:r>
          </a:p>
          <a:p>
            <a:pPr lvl="1"/>
            <a:r>
              <a:rPr lang="en-GB" noProof="0" dirty="0"/>
              <a:t>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yellow</a:t>
            </a:r>
          </a:p>
          <a:p>
            <a:pPr lvl="5"/>
            <a:r>
              <a:rPr lang="en-GB" noProof="0" dirty="0"/>
              <a:t>Numbering</a:t>
            </a:r>
          </a:p>
          <a:p>
            <a:pPr lvl="6"/>
            <a:r>
              <a:rPr lang="en-GB" noProof="0" dirty="0"/>
              <a:t>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sp>
        <p:nvSpPr>
          <p:cNvPr id="7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7453634" y="1252538"/>
            <a:ext cx="4339905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grpSp>
        <p:nvGrpSpPr>
          <p:cNvPr id="8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9" name="Rechthoek 8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392346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426134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596851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75%/2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7926761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500358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8533755" y="1252538"/>
            <a:ext cx="3259784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0302820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50%/5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5" y="1252538"/>
            <a:ext cx="5592763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2767422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5%/7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3534273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611099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141267" y="1252538"/>
            <a:ext cx="7652271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2317621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04663" y="1252538"/>
            <a:ext cx="11388876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9258224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4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218777" cy="6858004"/>
            <a:chOff x="-2" y="-1"/>
            <a:chExt cx="12218777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 rot="10800000">
              <a:off x="5360772" y="3549589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6" y="1252538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8614" y="1252538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8" name="Tijdelijke aanduiding voor afbeelding 13"/>
          <p:cNvSpPr>
            <a:spLocks noGrp="1"/>
          </p:cNvSpPr>
          <p:nvPr>
            <p:ph type="pic" sz="quarter" idx="15" hasCustomPrompt="1"/>
          </p:nvPr>
        </p:nvSpPr>
        <p:spPr>
          <a:xfrm>
            <a:off x="6200776" y="3751623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9" name="Tijdelijke aanduiding voor afbeelding 13"/>
          <p:cNvSpPr>
            <a:spLocks noGrp="1"/>
          </p:cNvSpPr>
          <p:nvPr>
            <p:ph type="pic" sz="quarter" idx="16" hasCustomPrompt="1"/>
          </p:nvPr>
        </p:nvSpPr>
        <p:spPr>
          <a:xfrm>
            <a:off x="9098614" y="3751623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2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3173449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341" y="1252538"/>
            <a:ext cx="2695072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8179" y="1252538"/>
            <a:ext cx="2695072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982251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662" y="1252836"/>
            <a:ext cx="11389023" cy="4795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7" name="Rechthoek 6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8" name="Rechthoek 7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20" name="Rechthoek 19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80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65" r:id="rId4"/>
    <p:sldLayoutId id="2147483661" r:id="rId5"/>
    <p:sldLayoutId id="2147483664" r:id="rId6"/>
    <p:sldLayoutId id="2147483666" r:id="rId7"/>
    <p:sldLayoutId id="2147483662" r:id="rId8"/>
    <p:sldLayoutId id="2147483663" r:id="rId9"/>
    <p:sldLayoutId id="2147483667" r:id="rId10"/>
    <p:sldLayoutId id="2147483668" r:id="rId11"/>
    <p:sldLayoutId id="2147483670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b="1" i="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tekst 1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“TCLE modelling of three different virus groups to evaluate antiviral efficacy for Remdesivir and GS-441524”</a:t>
            </a:r>
            <a:endParaRPr lang="nl-NL" sz="360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1490663" y="3933056"/>
            <a:ext cx="6918325" cy="718526"/>
          </a:xfrm>
        </p:spPr>
        <p:txBody>
          <a:bodyPr>
            <a:noAutofit/>
          </a:bodyPr>
          <a:lstStyle/>
          <a:p>
            <a:r>
              <a:rPr lang="nl-NL" sz="1600" dirty="0">
                <a:solidFill>
                  <a:schemeClr val="tx1"/>
                </a:solidFill>
              </a:rPr>
              <a:t>Claire Luiten | Leiden University</a:t>
            </a:r>
          </a:p>
          <a:p>
            <a:r>
              <a:rPr lang="nl-NL" sz="1600" dirty="0">
                <a:solidFill>
                  <a:schemeClr val="tx1"/>
                </a:solidFill>
              </a:rPr>
              <a:t>Daily supervisor: </a:t>
            </a:r>
            <a:r>
              <a:rPr lang="nl-NL" sz="1600" dirty="0" err="1">
                <a:solidFill>
                  <a:schemeClr val="tx1"/>
                </a:solidFill>
              </a:rPr>
              <a:t>Chenyu</a:t>
            </a:r>
            <a:r>
              <a:rPr lang="nl-NL" sz="1600" dirty="0">
                <a:solidFill>
                  <a:schemeClr val="tx1"/>
                </a:solidFill>
              </a:rPr>
              <a:t> Wang (Anne-</a:t>
            </a:r>
            <a:r>
              <a:rPr lang="nl-NL" sz="1600" dirty="0" err="1">
                <a:solidFill>
                  <a:schemeClr val="tx1"/>
                </a:solidFill>
              </a:rPr>
              <a:t>Grete</a:t>
            </a:r>
            <a:r>
              <a:rPr lang="nl-NL" sz="1600" dirty="0">
                <a:solidFill>
                  <a:schemeClr val="tx1"/>
                </a:solidFill>
              </a:rPr>
              <a:t> </a:t>
            </a:r>
            <a:r>
              <a:rPr lang="nl-NL" sz="1600" dirty="0" err="1">
                <a:solidFill>
                  <a:schemeClr val="tx1"/>
                </a:solidFill>
              </a:rPr>
              <a:t>Märtson</a:t>
            </a:r>
            <a:r>
              <a:rPr lang="nl-NL" sz="16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77814846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Background </a:t>
            </a: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</a:t>
            </a:fld>
            <a:endParaRPr lang="nl-NL"/>
          </a:p>
        </p:txBody>
      </p:sp>
      <p:cxnSp>
        <p:nvCxnSpPr>
          <p:cNvPr id="4" name="Rechte verbindingslijn met pijl 3">
            <a:extLst>
              <a:ext uri="{FF2B5EF4-FFF2-40B4-BE49-F238E27FC236}">
                <a16:creationId xmlns:a16="http://schemas.microsoft.com/office/drawing/2014/main" id="{25E2B091-17EE-0084-4570-14C5D74A1259}"/>
              </a:ext>
            </a:extLst>
          </p:cNvPr>
          <p:cNvCxnSpPr>
            <a:cxnSpLocks/>
          </p:cNvCxnSpPr>
          <p:nvPr/>
        </p:nvCxnSpPr>
        <p:spPr>
          <a:xfrm>
            <a:off x="2685078" y="3213715"/>
            <a:ext cx="6718" cy="8740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" name="Afbeelding 4">
            <a:extLst>
              <a:ext uri="{FF2B5EF4-FFF2-40B4-BE49-F238E27FC236}">
                <a16:creationId xmlns:a16="http://schemas.microsoft.com/office/drawing/2014/main" id="{5F370EE8-1668-44BB-8FD8-FD8CEA8E81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858" y="4380035"/>
            <a:ext cx="4282440" cy="1295400"/>
          </a:xfrm>
          <a:prstGeom prst="rect">
            <a:avLst/>
          </a:prstGeom>
        </p:spPr>
      </p:pic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74962EE7-38F6-813C-36D2-669083FF2B1B}"/>
              </a:ext>
            </a:extLst>
          </p:cNvPr>
          <p:cNvCxnSpPr/>
          <p:nvPr/>
        </p:nvCxnSpPr>
        <p:spPr>
          <a:xfrm>
            <a:off x="5466713" y="4653136"/>
            <a:ext cx="12649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0" name="Groep 9">
            <a:extLst>
              <a:ext uri="{FF2B5EF4-FFF2-40B4-BE49-F238E27FC236}">
                <a16:creationId xmlns:a16="http://schemas.microsoft.com/office/drawing/2014/main" id="{6821A62A-7C04-76BA-5271-9AB8A5027CCD}"/>
              </a:ext>
            </a:extLst>
          </p:cNvPr>
          <p:cNvGrpSpPr/>
          <p:nvPr/>
        </p:nvGrpSpPr>
        <p:grpSpPr>
          <a:xfrm>
            <a:off x="515474" y="1763209"/>
            <a:ext cx="4403558" cy="1246279"/>
            <a:chOff x="51363" y="1612133"/>
            <a:chExt cx="4403558" cy="1246279"/>
          </a:xfrm>
        </p:grpSpPr>
        <p:pic>
          <p:nvPicPr>
            <p:cNvPr id="11" name="Afbeelding 10">
              <a:extLst>
                <a:ext uri="{FF2B5EF4-FFF2-40B4-BE49-F238E27FC236}">
                  <a16:creationId xmlns:a16="http://schemas.microsoft.com/office/drawing/2014/main" id="{CB60B791-0F22-A5D3-B1EE-9A061B4B74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0697" t="1768" r="41341" b="19849"/>
            <a:stretch>
              <a:fillRect/>
            </a:stretch>
          </p:blipFill>
          <p:spPr>
            <a:xfrm>
              <a:off x="1633938" y="1622222"/>
              <a:ext cx="1174059" cy="1226103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" name="Afbeelding 11">
              <a:extLst>
                <a:ext uri="{FF2B5EF4-FFF2-40B4-BE49-F238E27FC236}">
                  <a16:creationId xmlns:a16="http://schemas.microsoft.com/office/drawing/2014/main" id="{160EAEC6-8C3C-7A39-F9AC-FF65140ACE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668" t="-120" r="68140"/>
            <a:stretch>
              <a:fillRect/>
            </a:stretch>
          </p:blipFill>
          <p:spPr>
            <a:xfrm>
              <a:off x="3214505" y="1612133"/>
              <a:ext cx="1240416" cy="1246279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" name="Afbeelding 12">
              <a:extLst>
                <a:ext uri="{FF2B5EF4-FFF2-40B4-BE49-F238E27FC236}">
                  <a16:creationId xmlns:a16="http://schemas.microsoft.com/office/drawing/2014/main" id="{09F7C38E-5B4C-89E9-FC36-8EFDCC6C31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4970" t="16201" r="41737" b="45311"/>
            <a:stretch>
              <a:fillRect/>
            </a:stretch>
          </p:blipFill>
          <p:spPr>
            <a:xfrm>
              <a:off x="51363" y="1622222"/>
              <a:ext cx="1123366" cy="112336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16" name="Tekstvak 15">
            <a:extLst>
              <a:ext uri="{FF2B5EF4-FFF2-40B4-BE49-F238E27FC236}">
                <a16:creationId xmlns:a16="http://schemas.microsoft.com/office/drawing/2014/main" id="{31180DA4-8A46-9444-880F-614A24B132EB}"/>
              </a:ext>
            </a:extLst>
          </p:cNvPr>
          <p:cNvSpPr txBox="1"/>
          <p:nvPr/>
        </p:nvSpPr>
        <p:spPr>
          <a:xfrm>
            <a:off x="-1846" y="5949188"/>
            <a:ext cx="10062443" cy="562754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r>
              <a:rPr lang="en-US" sz="800" dirty="0"/>
              <a:t>Kabir, M. A., </a:t>
            </a:r>
            <a:r>
              <a:rPr lang="en-US" sz="800" dirty="0" err="1"/>
              <a:t>Zilouchian</a:t>
            </a:r>
            <a:r>
              <a:rPr lang="en-US" sz="800" dirty="0"/>
              <a:t>, H., Younas, M. A., &amp; Asghar, W. (2021). Dengue Detection: Advances in Diagnostic Tools from Conventional Technology to Point of Care. </a:t>
            </a:r>
            <a:r>
              <a:rPr lang="en-US" sz="800" i="1" dirty="0"/>
              <a:t>Biosensors</a:t>
            </a:r>
            <a:r>
              <a:rPr lang="en-US" sz="800" dirty="0"/>
              <a:t>, </a:t>
            </a:r>
            <a:r>
              <a:rPr lang="en-US" sz="800" i="1" dirty="0"/>
              <a:t>11</a:t>
            </a:r>
            <a:r>
              <a:rPr lang="en-US" sz="800" dirty="0"/>
              <a:t>(7), 206.</a:t>
            </a:r>
          </a:p>
          <a:p>
            <a:r>
              <a:rPr lang="en-US" sz="800" dirty="0"/>
              <a:t>Feng Y (2024) Recent advances in the study of zika virus structure, drug targets, and inhibitors. </a:t>
            </a:r>
            <a:r>
              <a:rPr lang="en-US" sz="800" i="1" dirty="0"/>
              <a:t>Front. </a:t>
            </a:r>
            <a:r>
              <a:rPr lang="en-US" sz="800" i="1" dirty="0" err="1"/>
              <a:t>Pharmacol</a:t>
            </a:r>
            <a:r>
              <a:rPr lang="en-US" sz="800" i="1" dirty="0"/>
              <a:t>.</a:t>
            </a:r>
            <a:r>
              <a:rPr lang="en-US" sz="800" dirty="0"/>
              <a:t> 15:1418516. </a:t>
            </a:r>
            <a:r>
              <a:rPr lang="en-US" sz="800" dirty="0" err="1"/>
              <a:t>doi</a:t>
            </a:r>
            <a:r>
              <a:rPr lang="en-US" sz="800" dirty="0"/>
              <a:t>: 10.3389/fphar.2024.1418516</a:t>
            </a:r>
          </a:p>
          <a:p>
            <a:r>
              <a:rPr lang="nl-NL" sz="800" dirty="0" err="1"/>
              <a:t>Cascella</a:t>
            </a:r>
            <a:r>
              <a:rPr lang="nl-NL" sz="800" dirty="0"/>
              <a:t> M, </a:t>
            </a:r>
            <a:r>
              <a:rPr lang="nl-NL" sz="800" dirty="0" err="1"/>
              <a:t>Rajnik</a:t>
            </a:r>
            <a:r>
              <a:rPr lang="nl-NL" sz="800" dirty="0"/>
              <a:t> M, </a:t>
            </a:r>
            <a:r>
              <a:rPr lang="nl-NL" sz="800" dirty="0" err="1"/>
              <a:t>Aleem</a:t>
            </a:r>
            <a:r>
              <a:rPr lang="nl-NL" sz="800" dirty="0"/>
              <a:t> A, </a:t>
            </a:r>
            <a:r>
              <a:rPr lang="nl-NL" sz="800" dirty="0" err="1"/>
              <a:t>Dulebohn</a:t>
            </a:r>
            <a:r>
              <a:rPr lang="nl-NL" sz="800" dirty="0"/>
              <a:t> SC, Di Napoli R. Features, Evaluation, </a:t>
            </a:r>
            <a:r>
              <a:rPr lang="nl-NL" sz="800" dirty="0" err="1"/>
              <a:t>and</a:t>
            </a:r>
            <a:r>
              <a:rPr lang="nl-NL" sz="800" dirty="0"/>
              <a:t> Treatment of Coronavirus (COVID-19). 2023 Aug 18. In: </a:t>
            </a:r>
            <a:r>
              <a:rPr lang="nl-NL" sz="800" dirty="0" err="1"/>
              <a:t>StatPearls</a:t>
            </a:r>
            <a:r>
              <a:rPr lang="nl-NL" sz="800" dirty="0"/>
              <a:t> [Internet]. </a:t>
            </a:r>
            <a:r>
              <a:rPr lang="nl-NL" sz="800" dirty="0" err="1"/>
              <a:t>Treasure</a:t>
            </a:r>
            <a:r>
              <a:rPr lang="nl-NL" sz="800" dirty="0"/>
              <a:t> Island (FL): </a:t>
            </a:r>
            <a:r>
              <a:rPr lang="nl-NL" sz="800" dirty="0" err="1"/>
              <a:t>StatPearls</a:t>
            </a:r>
            <a:r>
              <a:rPr lang="nl-NL" sz="800" dirty="0"/>
              <a:t> Publishing; 2025 Jan–. PMID: 32150360. </a:t>
            </a:r>
          </a:p>
          <a:p>
            <a:endParaRPr lang="nl-NL" sz="200" noProof="0" dirty="0" err="1">
              <a:solidFill>
                <a:schemeClr val="bg2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BDC3822F-CA10-C22B-AF6E-D007FBFF7EC1}"/>
              </a:ext>
            </a:extLst>
          </p:cNvPr>
          <p:cNvSpPr txBox="1"/>
          <p:nvPr/>
        </p:nvSpPr>
        <p:spPr>
          <a:xfrm>
            <a:off x="434181" y="1328689"/>
            <a:ext cx="4824536" cy="648072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noProof="0" dirty="0">
                <a:solidFill>
                  <a:schemeClr val="bg2"/>
                </a:solidFill>
              </a:rPr>
              <a:t>SARSCOV2	ZIKA	         DENGUE	</a:t>
            </a:r>
          </a:p>
        </p:txBody>
      </p:sp>
      <p:grpSp>
        <p:nvGrpSpPr>
          <p:cNvPr id="24" name="Groep 23">
            <a:extLst>
              <a:ext uri="{FF2B5EF4-FFF2-40B4-BE49-F238E27FC236}">
                <a16:creationId xmlns:a16="http://schemas.microsoft.com/office/drawing/2014/main" id="{ECE4A823-057A-20B5-F0CF-3586FFD09318}"/>
              </a:ext>
            </a:extLst>
          </p:cNvPr>
          <p:cNvGrpSpPr/>
          <p:nvPr/>
        </p:nvGrpSpPr>
        <p:grpSpPr>
          <a:xfrm>
            <a:off x="6961010" y="3187541"/>
            <a:ext cx="4916561" cy="3024275"/>
            <a:chOff x="6949903" y="2593092"/>
            <a:chExt cx="5560371" cy="3440671"/>
          </a:xfrm>
        </p:grpSpPr>
        <p:pic>
          <p:nvPicPr>
            <p:cNvPr id="19" name="Afbeelding 18">
              <a:extLst>
                <a:ext uri="{FF2B5EF4-FFF2-40B4-BE49-F238E27FC236}">
                  <a16:creationId xmlns:a16="http://schemas.microsoft.com/office/drawing/2014/main" id="{5844E503-D2FF-1AFA-C85F-44C23D969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5165" t="12570" b="8522"/>
            <a:stretch>
              <a:fillRect/>
            </a:stretch>
          </p:blipFill>
          <p:spPr>
            <a:xfrm>
              <a:off x="7484844" y="3140972"/>
              <a:ext cx="3773901" cy="2534464"/>
            </a:xfrm>
            <a:prstGeom prst="rect">
              <a:avLst/>
            </a:prstGeom>
          </p:spPr>
        </p:pic>
        <p:sp>
          <p:nvSpPr>
            <p:cNvPr id="20" name="Tekstvak 19">
              <a:extLst>
                <a:ext uri="{FF2B5EF4-FFF2-40B4-BE49-F238E27FC236}">
                  <a16:creationId xmlns:a16="http://schemas.microsoft.com/office/drawing/2014/main" id="{C527A52E-56A7-A64E-62B7-F9E04B041D08}"/>
                </a:ext>
              </a:extLst>
            </p:cNvPr>
            <p:cNvSpPr txBox="1"/>
            <p:nvPr/>
          </p:nvSpPr>
          <p:spPr>
            <a:xfrm>
              <a:off x="7037666" y="2610372"/>
              <a:ext cx="5472608" cy="914400"/>
            </a:xfrm>
            <a:prstGeom prst="rect">
              <a:avLst/>
            </a:prstGeom>
            <a:noFill/>
          </p:spPr>
          <p:txBody>
            <a:bodyPr wrap="none" lIns="108000" tIns="108000" rIns="108000" bIns="108000" rtlCol="0">
              <a:noAutofit/>
            </a:bodyPr>
            <a:lstStyle/>
            <a:p>
              <a:r>
                <a:rPr lang="nl-NL" noProof="0" dirty="0">
                  <a:solidFill>
                    <a:schemeClr val="bg2"/>
                  </a:solidFill>
                </a:rPr>
                <a:t>Rem</a:t>
              </a:r>
              <a:r>
                <a:rPr lang="nl-NL" dirty="0" err="1">
                  <a:solidFill>
                    <a:schemeClr val="bg2"/>
                  </a:solidFill>
                </a:rPr>
                <a:t>desivir</a:t>
              </a:r>
              <a:r>
                <a:rPr lang="nl-NL" dirty="0">
                  <a:solidFill>
                    <a:schemeClr val="bg2"/>
                  </a:solidFill>
                </a:rPr>
                <a:t> SARSCOV2 (different </a:t>
              </a:r>
              <a:r>
                <a:rPr lang="nl-NL" dirty="0" err="1">
                  <a:solidFill>
                    <a:schemeClr val="bg2"/>
                  </a:solidFill>
                </a:rPr>
                <a:t>days</a:t>
              </a:r>
              <a:r>
                <a:rPr lang="nl-NL" dirty="0">
                  <a:solidFill>
                    <a:schemeClr val="bg2"/>
                  </a:solidFill>
                </a:rPr>
                <a:t>)</a:t>
              </a:r>
              <a:endParaRPr lang="nl-NL" noProof="0" dirty="0" err="1">
                <a:solidFill>
                  <a:schemeClr val="bg2"/>
                </a:solidFill>
              </a:endParaRPr>
            </a:p>
          </p:txBody>
        </p:sp>
        <p:sp>
          <p:nvSpPr>
            <p:cNvPr id="21" name="Tekstvak 20">
              <a:extLst>
                <a:ext uri="{FF2B5EF4-FFF2-40B4-BE49-F238E27FC236}">
                  <a16:creationId xmlns:a16="http://schemas.microsoft.com/office/drawing/2014/main" id="{0F1ED0F3-581F-4B10-DCB5-CC47A0BBFA79}"/>
                </a:ext>
              </a:extLst>
            </p:cNvPr>
            <p:cNvSpPr txBox="1"/>
            <p:nvPr/>
          </p:nvSpPr>
          <p:spPr>
            <a:xfrm>
              <a:off x="9003605" y="5529706"/>
              <a:ext cx="2592288" cy="504057"/>
            </a:xfrm>
            <a:prstGeom prst="rect">
              <a:avLst/>
            </a:prstGeom>
            <a:noFill/>
          </p:spPr>
          <p:txBody>
            <a:bodyPr wrap="square" lIns="108000" tIns="108000" rIns="108000" bIns="108000" rtlCol="0">
              <a:noAutofit/>
            </a:bodyPr>
            <a:lstStyle/>
            <a:p>
              <a:r>
                <a:rPr lang="nl-NL" sz="1600" noProof="0" dirty="0">
                  <a:solidFill>
                    <a:schemeClr val="bg2"/>
                  </a:solidFill>
                </a:rPr>
                <a:t>Days</a:t>
              </a:r>
            </a:p>
          </p:txBody>
        </p:sp>
        <p:sp>
          <p:nvSpPr>
            <p:cNvPr id="22" name="Tekstvak 21">
              <a:extLst>
                <a:ext uri="{FF2B5EF4-FFF2-40B4-BE49-F238E27FC236}">
                  <a16:creationId xmlns:a16="http://schemas.microsoft.com/office/drawing/2014/main" id="{22AB3139-D3A4-3A18-26F7-6B3B70F27974}"/>
                </a:ext>
              </a:extLst>
            </p:cNvPr>
            <p:cNvSpPr txBox="1"/>
            <p:nvPr/>
          </p:nvSpPr>
          <p:spPr>
            <a:xfrm rot="16200000">
              <a:off x="5905788" y="3637207"/>
              <a:ext cx="2592288" cy="504057"/>
            </a:xfrm>
            <a:prstGeom prst="rect">
              <a:avLst/>
            </a:prstGeom>
            <a:noFill/>
          </p:spPr>
          <p:txBody>
            <a:bodyPr wrap="square" lIns="108000" tIns="108000" rIns="108000" bIns="108000" rtlCol="0">
              <a:noAutofit/>
            </a:bodyPr>
            <a:lstStyle/>
            <a:p>
              <a:r>
                <a:rPr lang="nl-NL" sz="1600" noProof="0" dirty="0" err="1">
                  <a:solidFill>
                    <a:schemeClr val="bg2"/>
                  </a:solidFill>
                </a:rPr>
                <a:t>Viral</a:t>
              </a:r>
              <a:r>
                <a:rPr lang="nl-NL" sz="1600" noProof="0" dirty="0">
                  <a:solidFill>
                    <a:schemeClr val="bg2"/>
                  </a:solidFill>
                </a:rPr>
                <a:t> load/ AUC </a:t>
              </a:r>
            </a:p>
          </p:txBody>
        </p:sp>
      </p:grp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0800932E-C451-F184-63AE-CFD6A50317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11343" y="329101"/>
            <a:ext cx="2568187" cy="2350366"/>
          </a:xfrm>
          <a:prstGeom prst="rect">
            <a:avLst/>
          </a:prstGeom>
        </p:spPr>
      </p:pic>
      <p:sp>
        <p:nvSpPr>
          <p:cNvPr id="25" name="Tekstvak 24">
            <a:extLst>
              <a:ext uri="{FF2B5EF4-FFF2-40B4-BE49-F238E27FC236}">
                <a16:creationId xmlns:a16="http://schemas.microsoft.com/office/drawing/2014/main" id="{D3E6AC28-20DE-7055-280B-2856638D02F6}"/>
              </a:ext>
            </a:extLst>
          </p:cNvPr>
          <p:cNvSpPr txBox="1"/>
          <p:nvPr/>
        </p:nvSpPr>
        <p:spPr>
          <a:xfrm>
            <a:off x="8269959" y="-40746"/>
            <a:ext cx="2376264" cy="564531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noProof="0" dirty="0">
                <a:solidFill>
                  <a:schemeClr val="bg2"/>
                </a:solidFill>
              </a:rPr>
              <a:t>TCL model</a:t>
            </a:r>
          </a:p>
        </p:txBody>
      </p:sp>
    </p:spTree>
    <p:extLst>
      <p:ext uri="{BB962C8B-B14F-4D97-AF65-F5344CB8AC3E}">
        <p14:creationId xmlns:p14="http://schemas.microsoft.com/office/powerpoint/2010/main" val="2284280595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3100" err="1"/>
              <a:t>Aims</a:t>
            </a:r>
            <a:endParaRPr lang="nl-NL" sz="310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EE7099E-8998-4851-915A-4F4831808297}" type="slidenum">
              <a:rPr lang="nl-NL" smtClean="0"/>
              <a:pPr>
                <a:spcAft>
                  <a:spcPts val="600"/>
                </a:spcAft>
              </a:pPr>
              <a:t>2</a:t>
            </a:fld>
            <a:endParaRPr lang="nl-NL"/>
          </a:p>
        </p:txBody>
      </p:sp>
      <p:graphicFrame>
        <p:nvGraphicFramePr>
          <p:cNvPr id="9" name="Tijdelijke aanduiding voor verticale tekst 6">
            <a:extLst>
              <a:ext uri="{FF2B5EF4-FFF2-40B4-BE49-F238E27FC236}">
                <a16:creationId xmlns:a16="http://schemas.microsoft.com/office/drawing/2014/main" id="{01C22E37-F41D-2C70-5294-E0473FD6C7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8557947"/>
              </p:ext>
            </p:extLst>
          </p:nvPr>
        </p:nvGraphicFramePr>
        <p:xfrm>
          <a:off x="404662" y="1252836"/>
          <a:ext cx="11389023" cy="4795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6121372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Methods</a:t>
            </a:r>
            <a:endParaRPr lang="nl-NL" dirty="0"/>
          </a:p>
        </p:txBody>
      </p:sp>
      <p:sp>
        <p:nvSpPr>
          <p:cNvPr id="7" name="Tijdelijke aanduiding voor verticale tekst 6"/>
          <p:cNvSpPr>
            <a:spLocks noGrp="1"/>
          </p:cNvSpPr>
          <p:nvPr>
            <p:ph type="body" orient="vert" idx="1"/>
          </p:nvPr>
        </p:nvSpPr>
        <p:spPr>
          <a:xfrm>
            <a:off x="404662" y="1252836"/>
            <a:ext cx="11389024" cy="4795836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3</a:t>
            </a:fld>
            <a:endParaRPr lang="nl-NL"/>
          </a:p>
        </p:txBody>
      </p:sp>
      <p:graphicFrame>
        <p:nvGraphicFramePr>
          <p:cNvPr id="3" name="Tijdelijke aanduiding voor inhoud 6">
            <a:extLst>
              <a:ext uri="{FF2B5EF4-FFF2-40B4-BE49-F238E27FC236}">
                <a16:creationId xmlns:a16="http://schemas.microsoft.com/office/drawing/2014/main" id="{40DC86CB-62E4-0471-59FC-283F7BD067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7578477"/>
              </p:ext>
            </p:extLst>
          </p:nvPr>
        </p:nvGraphicFramePr>
        <p:xfrm>
          <a:off x="838199" y="610804"/>
          <a:ext cx="10515600" cy="4994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kstvak 3">
            <a:extLst>
              <a:ext uri="{FF2B5EF4-FFF2-40B4-BE49-F238E27FC236}">
                <a16:creationId xmlns:a16="http://schemas.microsoft.com/office/drawing/2014/main" id="{5A6B79F7-187F-BAD7-5677-3EDD147DF2E2}"/>
              </a:ext>
            </a:extLst>
          </p:cNvPr>
          <p:cNvSpPr txBox="1"/>
          <p:nvPr/>
        </p:nvSpPr>
        <p:spPr>
          <a:xfrm>
            <a:off x="838199" y="4725144"/>
            <a:ext cx="352839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300" dirty="0"/>
              <a:t>ec50 &lt;- ED(model, 50, interval = "delta")</a:t>
            </a:r>
          </a:p>
          <a:p>
            <a:r>
              <a:rPr lang="nl-NL" sz="1300" dirty="0"/>
              <a:t>print(ec50)</a:t>
            </a:r>
          </a:p>
        </p:txBody>
      </p:sp>
    </p:spTree>
    <p:extLst>
      <p:ext uri="{BB962C8B-B14F-4D97-AF65-F5344CB8AC3E}">
        <p14:creationId xmlns:p14="http://schemas.microsoft.com/office/powerpoint/2010/main" val="147046793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>
                <a:sym typeface="Wingdings" panose="05000000000000000000" pitchFamily="2" charset="2"/>
              </a:rPr>
              <a:t>Results</a:t>
            </a:r>
            <a:r>
              <a:rPr lang="nl-NL" dirty="0">
                <a:sym typeface="Wingdings" panose="05000000000000000000" pitchFamily="2" charset="2"/>
              </a:rPr>
              <a:t> – </a:t>
            </a:r>
            <a:r>
              <a:rPr lang="nl-NL" dirty="0" err="1">
                <a:sym typeface="Wingdings" panose="05000000000000000000" pitchFamily="2" charset="2"/>
              </a:rPr>
              <a:t>Dose</a:t>
            </a:r>
            <a:r>
              <a:rPr lang="nl-NL" dirty="0">
                <a:sym typeface="Wingdings" panose="05000000000000000000" pitchFamily="2" charset="2"/>
              </a:rPr>
              <a:t> vs. </a:t>
            </a:r>
            <a:r>
              <a:rPr lang="nl-NL" dirty="0" err="1">
                <a:sym typeface="Wingdings" panose="05000000000000000000" pitchFamily="2" charset="2"/>
              </a:rPr>
              <a:t>Viral</a:t>
            </a:r>
            <a:r>
              <a:rPr lang="nl-NL" dirty="0">
                <a:sym typeface="Wingdings" panose="05000000000000000000" pitchFamily="2" charset="2"/>
              </a:rPr>
              <a:t> load curves Day 2</a:t>
            </a:r>
            <a:endParaRPr lang="nl-NL" dirty="0"/>
          </a:p>
        </p:txBody>
      </p:sp>
      <p:sp>
        <p:nvSpPr>
          <p:cNvPr id="7" name="Tijdelijke aanduiding voor verticale tekst 6"/>
          <p:cNvSpPr>
            <a:spLocks noGrp="1"/>
          </p:cNvSpPr>
          <p:nvPr>
            <p:ph type="body" orient="vert" idx="1"/>
          </p:nvPr>
        </p:nvSpPr>
        <p:spPr>
          <a:xfrm>
            <a:off x="404662" y="1252836"/>
            <a:ext cx="11389024" cy="4795836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1272068-81DC-4C45-9305-5AD5E2019168}" type="slidenum">
              <a:rPr lang="nl-NL" smtClean="0"/>
              <a:pPr/>
              <a:t>4</a:t>
            </a:fld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65A42A9-5DC5-24AA-ACE1-B8DCC9D0C6A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601" t="16371" b="11512"/>
          <a:stretch>
            <a:fillRect/>
          </a:stretch>
        </p:blipFill>
        <p:spPr>
          <a:xfrm>
            <a:off x="427979" y="1881877"/>
            <a:ext cx="2680423" cy="1656184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F8FAA9DA-94F6-7B4E-5246-04CBFA64DE0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691" t="14792" r="5847" b="13162"/>
          <a:stretch>
            <a:fillRect/>
          </a:stretch>
        </p:blipFill>
        <p:spPr>
          <a:xfrm>
            <a:off x="513808" y="4459429"/>
            <a:ext cx="2508763" cy="165618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14F20CF6-DAAD-C359-E115-D074A149CC4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601" t="13941" b="13941"/>
          <a:stretch>
            <a:fillRect/>
          </a:stretch>
        </p:blipFill>
        <p:spPr>
          <a:xfrm>
            <a:off x="4218646" y="1754906"/>
            <a:ext cx="2680424" cy="1656184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492C609-599C-91C4-EB29-18FE85307CC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089" t="16354" r="4434" b="11827"/>
          <a:stretch>
            <a:fillRect/>
          </a:stretch>
        </p:blipFill>
        <p:spPr>
          <a:xfrm>
            <a:off x="3556532" y="4459430"/>
            <a:ext cx="4004653" cy="1656184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4EA3AE1F-CC81-3966-3647-07138BD1153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8601" t="13941" r="6695" b="10026"/>
          <a:stretch>
            <a:fillRect/>
          </a:stretch>
        </p:blipFill>
        <p:spPr>
          <a:xfrm>
            <a:off x="8844752" y="1709946"/>
            <a:ext cx="2484087" cy="1746103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6A5389AD-9A20-F5C1-EE5B-4D902CB7518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644" t="14091" r="4879" b="14091"/>
          <a:stretch>
            <a:fillRect/>
          </a:stretch>
        </p:blipFill>
        <p:spPr>
          <a:xfrm>
            <a:off x="8084470" y="4403781"/>
            <a:ext cx="4004653" cy="1656184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6A546FB6-BAA5-322F-D6DD-85C433FE25B7}"/>
              </a:ext>
            </a:extLst>
          </p:cNvPr>
          <p:cNvSpPr txBox="1"/>
          <p:nvPr/>
        </p:nvSpPr>
        <p:spPr>
          <a:xfrm>
            <a:off x="0" y="1023824"/>
            <a:ext cx="914400" cy="914400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r>
              <a:rPr lang="nl-NL" u="sng" noProof="0" dirty="0">
                <a:solidFill>
                  <a:schemeClr val="bg2"/>
                </a:solidFill>
              </a:rPr>
              <a:t>Remdesivir 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C616172-3048-4F75-3F52-BA5301E6416F}"/>
              </a:ext>
            </a:extLst>
          </p:cNvPr>
          <p:cNvSpPr txBox="1"/>
          <p:nvPr/>
        </p:nvSpPr>
        <p:spPr>
          <a:xfrm>
            <a:off x="56610" y="3650754"/>
            <a:ext cx="914400" cy="914400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r>
              <a:rPr lang="nl-NL" u="sng" dirty="0">
                <a:solidFill>
                  <a:schemeClr val="bg2"/>
                </a:solidFill>
              </a:rPr>
              <a:t>GS-441524</a:t>
            </a:r>
            <a:r>
              <a:rPr lang="nl-NL" noProof="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DD359FC5-86F7-8E95-FF94-7D9E34418A09}"/>
              </a:ext>
            </a:extLst>
          </p:cNvPr>
          <p:cNvSpPr txBox="1"/>
          <p:nvPr/>
        </p:nvSpPr>
        <p:spPr>
          <a:xfrm>
            <a:off x="854986" y="1465753"/>
            <a:ext cx="2592289" cy="914400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r>
              <a:rPr lang="nl-NL" noProof="0" dirty="0">
                <a:solidFill>
                  <a:schemeClr val="bg2"/>
                </a:solidFill>
              </a:rPr>
              <a:t>SRSCOV2 A549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F9DF91C1-D587-B2E8-2034-57CCC65EFFC2}"/>
              </a:ext>
            </a:extLst>
          </p:cNvPr>
          <p:cNvSpPr txBox="1"/>
          <p:nvPr/>
        </p:nvSpPr>
        <p:spPr>
          <a:xfrm>
            <a:off x="9201397" y="1374007"/>
            <a:ext cx="2592289" cy="914400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r>
              <a:rPr lang="nl-NL" noProof="0" dirty="0">
                <a:solidFill>
                  <a:schemeClr val="bg2"/>
                </a:solidFill>
              </a:rPr>
              <a:t>ZIKA SK-N-MC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4EDBBC60-7A37-30B1-60B2-6AA43560C656}"/>
              </a:ext>
            </a:extLst>
          </p:cNvPr>
          <p:cNvSpPr txBox="1"/>
          <p:nvPr/>
        </p:nvSpPr>
        <p:spPr>
          <a:xfrm>
            <a:off x="4481879" y="1424677"/>
            <a:ext cx="2592289" cy="914400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r>
              <a:rPr lang="nl-NL" noProof="0" dirty="0">
                <a:solidFill>
                  <a:schemeClr val="bg2"/>
                </a:solidFill>
              </a:rPr>
              <a:t>Dengue SK-N-MC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02E8B80-4737-D66D-FAEB-E8A828BF44E4}"/>
              </a:ext>
            </a:extLst>
          </p:cNvPr>
          <p:cNvSpPr txBox="1"/>
          <p:nvPr/>
        </p:nvSpPr>
        <p:spPr>
          <a:xfrm>
            <a:off x="946637" y="4109150"/>
            <a:ext cx="2592289" cy="914400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r>
              <a:rPr lang="nl-NL" noProof="0" dirty="0">
                <a:solidFill>
                  <a:schemeClr val="bg2"/>
                </a:solidFill>
              </a:rPr>
              <a:t>SRSCOV2 A549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388C5458-4976-4A7D-C39F-5BE8430D6840}"/>
              </a:ext>
            </a:extLst>
          </p:cNvPr>
          <p:cNvSpPr txBox="1"/>
          <p:nvPr/>
        </p:nvSpPr>
        <p:spPr>
          <a:xfrm>
            <a:off x="4659015" y="4043306"/>
            <a:ext cx="2592289" cy="914400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r>
              <a:rPr lang="nl-NL" noProof="0" dirty="0">
                <a:solidFill>
                  <a:schemeClr val="bg2"/>
                </a:solidFill>
              </a:rPr>
              <a:t>Dengue SK-N-MC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3C8A8BE9-A071-9607-9789-AA2010E35085}"/>
              </a:ext>
            </a:extLst>
          </p:cNvPr>
          <p:cNvSpPr txBox="1"/>
          <p:nvPr/>
        </p:nvSpPr>
        <p:spPr>
          <a:xfrm>
            <a:off x="9285282" y="4047745"/>
            <a:ext cx="2592289" cy="914400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r>
              <a:rPr lang="nl-NL" noProof="0" dirty="0">
                <a:solidFill>
                  <a:schemeClr val="bg2"/>
                </a:solidFill>
              </a:rPr>
              <a:t>ZIKA SK-N-MC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F117396F-085A-860A-0996-FE4583B76037}"/>
              </a:ext>
            </a:extLst>
          </p:cNvPr>
          <p:cNvSpPr txBox="1"/>
          <p:nvPr/>
        </p:nvSpPr>
        <p:spPr>
          <a:xfrm rot="16200000">
            <a:off x="-446779" y="4692043"/>
            <a:ext cx="1933513" cy="991601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sz="1400" dirty="0" err="1">
                <a:solidFill>
                  <a:schemeClr val="bg2"/>
                </a:solidFill>
              </a:rPr>
              <a:t>Viral</a:t>
            </a:r>
            <a:r>
              <a:rPr lang="nl-NL" sz="1400" dirty="0">
                <a:solidFill>
                  <a:schemeClr val="bg2"/>
                </a:solidFill>
              </a:rPr>
              <a:t> load (PFU/ml) </a:t>
            </a:r>
            <a:endParaRPr lang="nl-NL" sz="1400" noProof="0" dirty="0" err="1">
              <a:solidFill>
                <a:schemeClr val="bg2"/>
              </a:solidFill>
            </a:endParaRP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72E412DC-69E8-A167-B5F3-2439B0D81472}"/>
              </a:ext>
            </a:extLst>
          </p:cNvPr>
          <p:cNvSpPr txBox="1"/>
          <p:nvPr/>
        </p:nvSpPr>
        <p:spPr>
          <a:xfrm rot="16200000">
            <a:off x="7571156" y="1604016"/>
            <a:ext cx="2680424" cy="991601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sz="1400" dirty="0" err="1">
                <a:solidFill>
                  <a:schemeClr val="bg2"/>
                </a:solidFill>
              </a:rPr>
              <a:t>Viral</a:t>
            </a:r>
            <a:r>
              <a:rPr lang="nl-NL" sz="1400" dirty="0">
                <a:solidFill>
                  <a:schemeClr val="bg2"/>
                </a:solidFill>
              </a:rPr>
              <a:t> load (PFU/ml) </a:t>
            </a:r>
            <a:endParaRPr lang="nl-NL" sz="1400" noProof="0" dirty="0" err="1">
              <a:solidFill>
                <a:schemeClr val="bg2"/>
              </a:solidFill>
            </a:endParaRP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5C0F18ED-9292-FDFD-2665-CFD84550060F}"/>
              </a:ext>
            </a:extLst>
          </p:cNvPr>
          <p:cNvSpPr txBox="1"/>
          <p:nvPr/>
        </p:nvSpPr>
        <p:spPr>
          <a:xfrm rot="16200000">
            <a:off x="6877414" y="4318588"/>
            <a:ext cx="2680424" cy="991601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sz="1400" dirty="0" err="1">
                <a:solidFill>
                  <a:schemeClr val="bg2"/>
                </a:solidFill>
              </a:rPr>
              <a:t>Viral</a:t>
            </a:r>
            <a:r>
              <a:rPr lang="nl-NL" sz="1400" dirty="0">
                <a:solidFill>
                  <a:schemeClr val="bg2"/>
                </a:solidFill>
              </a:rPr>
              <a:t> load (PFU/ml) </a:t>
            </a:r>
            <a:endParaRPr lang="nl-NL" sz="1400" noProof="0" dirty="0" err="1">
              <a:solidFill>
                <a:schemeClr val="bg2"/>
              </a:solidFill>
            </a:endParaRP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79034A3-E7A7-B29C-7B3F-BEB57E57F0E3}"/>
              </a:ext>
            </a:extLst>
          </p:cNvPr>
          <p:cNvSpPr txBox="1"/>
          <p:nvPr/>
        </p:nvSpPr>
        <p:spPr>
          <a:xfrm rot="16200000">
            <a:off x="2328094" y="4300460"/>
            <a:ext cx="2680424" cy="991601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sz="1400" dirty="0" err="1">
                <a:solidFill>
                  <a:schemeClr val="bg2"/>
                </a:solidFill>
              </a:rPr>
              <a:t>Viral</a:t>
            </a:r>
            <a:r>
              <a:rPr lang="nl-NL" sz="1400" dirty="0">
                <a:solidFill>
                  <a:schemeClr val="bg2"/>
                </a:solidFill>
              </a:rPr>
              <a:t> load (PFU/ml) </a:t>
            </a:r>
            <a:endParaRPr lang="nl-NL" sz="1400" noProof="0" dirty="0" err="1">
              <a:solidFill>
                <a:schemeClr val="bg2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4446F265-4848-B7BA-1946-0B560E555BFD}"/>
              </a:ext>
            </a:extLst>
          </p:cNvPr>
          <p:cNvSpPr txBox="1"/>
          <p:nvPr/>
        </p:nvSpPr>
        <p:spPr>
          <a:xfrm rot="16200000">
            <a:off x="2964551" y="1681123"/>
            <a:ext cx="2680424" cy="991601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sz="1400" dirty="0" err="1">
                <a:solidFill>
                  <a:schemeClr val="bg2"/>
                </a:solidFill>
              </a:rPr>
              <a:t>Viral</a:t>
            </a:r>
            <a:r>
              <a:rPr lang="nl-NL" sz="1400" dirty="0">
                <a:solidFill>
                  <a:schemeClr val="bg2"/>
                </a:solidFill>
              </a:rPr>
              <a:t> load (PFU/ml) </a:t>
            </a:r>
            <a:endParaRPr lang="nl-NL" sz="1400" noProof="0" dirty="0" err="1">
              <a:solidFill>
                <a:schemeClr val="bg2"/>
              </a:solidFill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0DFBE991-6F5E-74DB-375E-86D47134DE23}"/>
              </a:ext>
            </a:extLst>
          </p:cNvPr>
          <p:cNvSpPr txBox="1"/>
          <p:nvPr/>
        </p:nvSpPr>
        <p:spPr>
          <a:xfrm rot="16200000">
            <a:off x="-507423" y="2010054"/>
            <a:ext cx="2080205" cy="991601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sz="1400" dirty="0" err="1">
                <a:solidFill>
                  <a:schemeClr val="bg2"/>
                </a:solidFill>
              </a:rPr>
              <a:t>Viral</a:t>
            </a:r>
            <a:r>
              <a:rPr lang="nl-NL" sz="1400" dirty="0">
                <a:solidFill>
                  <a:schemeClr val="bg2"/>
                </a:solidFill>
              </a:rPr>
              <a:t> load (PFU/ml) </a:t>
            </a:r>
            <a:endParaRPr lang="nl-NL" sz="1400" noProof="0" dirty="0" err="1">
              <a:solidFill>
                <a:schemeClr val="bg2"/>
              </a:solidFill>
            </a:endParaRP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A43692A1-9F70-F508-7760-21A9B01F2718}"/>
              </a:ext>
            </a:extLst>
          </p:cNvPr>
          <p:cNvSpPr txBox="1"/>
          <p:nvPr/>
        </p:nvSpPr>
        <p:spPr>
          <a:xfrm>
            <a:off x="4915172" y="3357208"/>
            <a:ext cx="1665457" cy="587089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sz="1400" noProof="0" dirty="0" err="1">
                <a:solidFill>
                  <a:schemeClr val="bg2"/>
                </a:solidFill>
              </a:rPr>
              <a:t>Dose</a:t>
            </a:r>
            <a:r>
              <a:rPr lang="nl-NL" sz="1400" noProof="0" dirty="0">
                <a:solidFill>
                  <a:schemeClr val="bg2"/>
                </a:solidFill>
              </a:rPr>
              <a:t> (mg/</a:t>
            </a:r>
            <a:r>
              <a:rPr lang="nl-NL" sz="1400" noProof="0" dirty="0" err="1">
                <a:solidFill>
                  <a:schemeClr val="bg2"/>
                </a:solidFill>
              </a:rPr>
              <a:t>mL</a:t>
            </a:r>
            <a:r>
              <a:rPr lang="nl-NL" sz="1400" noProof="0" dirty="0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5A4250E1-1F0B-7EA4-096E-553A8E2C6C99}"/>
              </a:ext>
            </a:extLst>
          </p:cNvPr>
          <p:cNvSpPr txBox="1"/>
          <p:nvPr/>
        </p:nvSpPr>
        <p:spPr>
          <a:xfrm>
            <a:off x="9527924" y="3252412"/>
            <a:ext cx="1665457" cy="587089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sz="1400" noProof="0" dirty="0" err="1">
                <a:solidFill>
                  <a:schemeClr val="bg2"/>
                </a:solidFill>
              </a:rPr>
              <a:t>Dose</a:t>
            </a:r>
            <a:r>
              <a:rPr lang="nl-NL" sz="1400" noProof="0" dirty="0">
                <a:solidFill>
                  <a:schemeClr val="bg2"/>
                </a:solidFill>
              </a:rPr>
              <a:t> (mg/</a:t>
            </a:r>
            <a:r>
              <a:rPr lang="nl-NL" sz="1400" noProof="0" dirty="0" err="1">
                <a:solidFill>
                  <a:schemeClr val="bg2"/>
                </a:solidFill>
              </a:rPr>
              <a:t>mL</a:t>
            </a:r>
            <a:r>
              <a:rPr lang="nl-NL" sz="1400" noProof="0" dirty="0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2250B10-10AC-E391-7CC1-B16DCFBCC5D2}"/>
              </a:ext>
            </a:extLst>
          </p:cNvPr>
          <p:cNvSpPr txBox="1"/>
          <p:nvPr/>
        </p:nvSpPr>
        <p:spPr>
          <a:xfrm>
            <a:off x="1101108" y="5993469"/>
            <a:ext cx="1665457" cy="587089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sz="1400" noProof="0" dirty="0" err="1">
                <a:solidFill>
                  <a:schemeClr val="bg2"/>
                </a:solidFill>
              </a:rPr>
              <a:t>Dose</a:t>
            </a:r>
            <a:r>
              <a:rPr lang="nl-NL" sz="1400" noProof="0" dirty="0">
                <a:solidFill>
                  <a:schemeClr val="bg2"/>
                </a:solidFill>
              </a:rPr>
              <a:t> (mg/</a:t>
            </a:r>
            <a:r>
              <a:rPr lang="nl-NL" sz="1400" noProof="0" dirty="0" err="1">
                <a:solidFill>
                  <a:schemeClr val="bg2"/>
                </a:solidFill>
              </a:rPr>
              <a:t>mL</a:t>
            </a:r>
            <a:r>
              <a:rPr lang="nl-NL" sz="1400" noProof="0" dirty="0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F165E6B2-ED5D-A425-47E7-12CFBABCDAAB}"/>
              </a:ext>
            </a:extLst>
          </p:cNvPr>
          <p:cNvSpPr txBox="1"/>
          <p:nvPr/>
        </p:nvSpPr>
        <p:spPr>
          <a:xfrm>
            <a:off x="9542955" y="5972991"/>
            <a:ext cx="1665457" cy="587089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sz="1400" noProof="0" dirty="0" err="1">
                <a:solidFill>
                  <a:schemeClr val="bg2"/>
                </a:solidFill>
              </a:rPr>
              <a:t>Dose</a:t>
            </a:r>
            <a:r>
              <a:rPr lang="nl-NL" sz="1400" noProof="0" dirty="0">
                <a:solidFill>
                  <a:schemeClr val="bg2"/>
                </a:solidFill>
              </a:rPr>
              <a:t> (mg/</a:t>
            </a:r>
            <a:r>
              <a:rPr lang="nl-NL" sz="1400" noProof="0" dirty="0" err="1">
                <a:solidFill>
                  <a:schemeClr val="bg2"/>
                </a:solidFill>
              </a:rPr>
              <a:t>mL</a:t>
            </a:r>
            <a:r>
              <a:rPr lang="nl-NL" sz="1400" noProof="0" dirty="0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EF326EC1-DF12-0FF2-3AF7-4B9371223356}"/>
              </a:ext>
            </a:extLst>
          </p:cNvPr>
          <p:cNvSpPr txBox="1"/>
          <p:nvPr/>
        </p:nvSpPr>
        <p:spPr>
          <a:xfrm>
            <a:off x="4945294" y="5944649"/>
            <a:ext cx="1665457" cy="587089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sz="1400" noProof="0" dirty="0" err="1">
                <a:solidFill>
                  <a:schemeClr val="bg2"/>
                </a:solidFill>
              </a:rPr>
              <a:t>Dose</a:t>
            </a:r>
            <a:r>
              <a:rPr lang="nl-NL" sz="1400" noProof="0" dirty="0">
                <a:solidFill>
                  <a:schemeClr val="bg2"/>
                </a:solidFill>
              </a:rPr>
              <a:t> (mg/</a:t>
            </a:r>
            <a:r>
              <a:rPr lang="nl-NL" sz="1400" noProof="0" dirty="0" err="1">
                <a:solidFill>
                  <a:schemeClr val="bg2"/>
                </a:solidFill>
              </a:rPr>
              <a:t>mL</a:t>
            </a:r>
            <a:r>
              <a:rPr lang="nl-NL" sz="1400" noProof="0" dirty="0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CC3F9E99-10EB-E226-9A70-141953404CC3}"/>
              </a:ext>
            </a:extLst>
          </p:cNvPr>
          <p:cNvSpPr txBox="1"/>
          <p:nvPr/>
        </p:nvSpPr>
        <p:spPr>
          <a:xfrm>
            <a:off x="1034379" y="3357209"/>
            <a:ext cx="1665457" cy="587089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sz="1400" noProof="0" dirty="0" err="1">
                <a:solidFill>
                  <a:schemeClr val="bg2"/>
                </a:solidFill>
              </a:rPr>
              <a:t>Dose</a:t>
            </a:r>
            <a:r>
              <a:rPr lang="nl-NL" sz="1400" noProof="0" dirty="0">
                <a:solidFill>
                  <a:schemeClr val="bg2"/>
                </a:solidFill>
              </a:rPr>
              <a:t> (mg/</a:t>
            </a:r>
            <a:r>
              <a:rPr lang="nl-NL" sz="1400" noProof="0" dirty="0" err="1">
                <a:solidFill>
                  <a:schemeClr val="bg2"/>
                </a:solidFill>
              </a:rPr>
              <a:t>mL</a:t>
            </a:r>
            <a:r>
              <a:rPr lang="nl-NL" sz="1400" noProof="0" dirty="0">
                <a:solidFill>
                  <a:schemeClr val="bg2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59912458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Results</a:t>
            </a:r>
            <a:r>
              <a:rPr lang="nl-NL" dirty="0"/>
              <a:t> – </a:t>
            </a:r>
            <a:r>
              <a:rPr lang="nl-NL" dirty="0" err="1"/>
              <a:t>Dose</a:t>
            </a:r>
            <a:r>
              <a:rPr lang="nl-NL" dirty="0"/>
              <a:t> vs. AUC curves </a:t>
            </a: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5</a:t>
            </a:fld>
            <a:endParaRPr lang="nl-NL"/>
          </a:p>
        </p:txBody>
      </p:sp>
      <p:grpSp>
        <p:nvGrpSpPr>
          <p:cNvPr id="10" name="Groep 9">
            <a:extLst>
              <a:ext uri="{FF2B5EF4-FFF2-40B4-BE49-F238E27FC236}">
                <a16:creationId xmlns:a16="http://schemas.microsoft.com/office/drawing/2014/main" id="{B70662A8-D244-2A86-780C-765E09E085CF}"/>
              </a:ext>
            </a:extLst>
          </p:cNvPr>
          <p:cNvGrpSpPr/>
          <p:nvPr/>
        </p:nvGrpSpPr>
        <p:grpSpPr>
          <a:xfrm>
            <a:off x="7179295" y="2132855"/>
            <a:ext cx="4804632" cy="3240361"/>
            <a:chOff x="6588935" y="2184495"/>
            <a:chExt cx="5069314" cy="3409392"/>
          </a:xfrm>
        </p:grpSpPr>
        <p:pic>
          <p:nvPicPr>
            <p:cNvPr id="11" name="Afbeelding 10">
              <a:extLst>
                <a:ext uri="{FF2B5EF4-FFF2-40B4-BE49-F238E27FC236}">
                  <a16:creationId xmlns:a16="http://schemas.microsoft.com/office/drawing/2014/main" id="{7217BF61-E9A4-9A94-B3CA-8EE0CCD6BA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804" t="10938" b="8906"/>
            <a:stretch>
              <a:fillRect/>
            </a:stretch>
          </p:blipFill>
          <p:spPr>
            <a:xfrm>
              <a:off x="6588935" y="2184495"/>
              <a:ext cx="5069314" cy="3409392"/>
            </a:xfrm>
            <a:prstGeom prst="rect">
              <a:avLst/>
            </a:prstGeom>
          </p:spPr>
        </p:pic>
        <p:cxnSp>
          <p:nvCxnSpPr>
            <p:cNvPr id="12" name="Rechte verbindingslijn 11">
              <a:extLst>
                <a:ext uri="{FF2B5EF4-FFF2-40B4-BE49-F238E27FC236}">
                  <a16:creationId xmlns:a16="http://schemas.microsoft.com/office/drawing/2014/main" id="{58BBBFB0-8F17-2493-6EA0-E88751255E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1041" y="3966714"/>
              <a:ext cx="2872394" cy="32120"/>
            </a:xfrm>
            <a:prstGeom prst="line">
              <a:avLst/>
            </a:prstGeom>
            <a:ln w="63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pic>
        <p:nvPicPr>
          <p:cNvPr id="4" name="Afbeelding 3">
            <a:extLst>
              <a:ext uri="{FF2B5EF4-FFF2-40B4-BE49-F238E27FC236}">
                <a16:creationId xmlns:a16="http://schemas.microsoft.com/office/drawing/2014/main" id="{34BF41BC-4089-3968-69E3-060390C1AF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" t="10801" b="7282"/>
          <a:stretch>
            <a:fillRect/>
          </a:stretch>
        </p:blipFill>
        <p:spPr>
          <a:xfrm>
            <a:off x="404662" y="2204865"/>
            <a:ext cx="5687713" cy="3240360"/>
          </a:xfrm>
          <a:prstGeom prst="rect">
            <a:avLst/>
          </a:prstGeom>
        </p:spPr>
      </p:pic>
      <p:cxnSp>
        <p:nvCxnSpPr>
          <p:cNvPr id="7" name="Rechte verbindingslijn met pijl 6">
            <a:extLst>
              <a:ext uri="{FF2B5EF4-FFF2-40B4-BE49-F238E27FC236}">
                <a16:creationId xmlns:a16="http://schemas.microsoft.com/office/drawing/2014/main" id="{3E1E2478-2F74-A3D1-9333-83A7B379A102}"/>
              </a:ext>
            </a:extLst>
          </p:cNvPr>
          <p:cNvCxnSpPr>
            <a:cxnSpLocks/>
          </p:cNvCxnSpPr>
          <p:nvPr/>
        </p:nvCxnSpPr>
        <p:spPr>
          <a:xfrm>
            <a:off x="6099175" y="3645024"/>
            <a:ext cx="52859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7E0BFEF7-57EF-950A-334D-253789E334AA}"/>
              </a:ext>
            </a:extLst>
          </p:cNvPr>
          <p:cNvCxnSpPr>
            <a:cxnSpLocks/>
          </p:cNvCxnSpPr>
          <p:nvPr/>
        </p:nvCxnSpPr>
        <p:spPr>
          <a:xfrm flipV="1">
            <a:off x="3290863" y="2348880"/>
            <a:ext cx="0" cy="2726954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kstvak 16">
            <a:extLst>
              <a:ext uri="{FF2B5EF4-FFF2-40B4-BE49-F238E27FC236}">
                <a16:creationId xmlns:a16="http://schemas.microsoft.com/office/drawing/2014/main" id="{F9A71FD7-53CB-34BA-A874-BF76A53A9EBF}"/>
              </a:ext>
            </a:extLst>
          </p:cNvPr>
          <p:cNvSpPr txBox="1"/>
          <p:nvPr/>
        </p:nvSpPr>
        <p:spPr>
          <a:xfrm>
            <a:off x="1313583" y="1745929"/>
            <a:ext cx="4248471" cy="288033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noProof="0" dirty="0">
                <a:solidFill>
                  <a:schemeClr val="bg2"/>
                </a:solidFill>
              </a:rPr>
              <a:t>Day vs. AUC SARSCOV2 Remdesivir 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1869E04F-79F0-406C-2C84-DDD9DEC9195B}"/>
              </a:ext>
            </a:extLst>
          </p:cNvPr>
          <p:cNvSpPr txBox="1"/>
          <p:nvPr/>
        </p:nvSpPr>
        <p:spPr>
          <a:xfrm rot="16200000">
            <a:off x="-803944" y="3196673"/>
            <a:ext cx="2271653" cy="464653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sz="1600" noProof="0" dirty="0" err="1"/>
              <a:t>Viral</a:t>
            </a:r>
            <a:r>
              <a:rPr lang="nl-NL" sz="1600" noProof="0" dirty="0"/>
              <a:t> load (PFU/ml) 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7792ED9E-4CDA-CD20-C686-D1A694C5266C}"/>
              </a:ext>
            </a:extLst>
          </p:cNvPr>
          <p:cNvSpPr txBox="1"/>
          <p:nvPr/>
        </p:nvSpPr>
        <p:spPr>
          <a:xfrm>
            <a:off x="3002831" y="5246737"/>
            <a:ext cx="869977" cy="487754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r>
              <a:rPr lang="nl-NL" noProof="0" dirty="0">
                <a:solidFill>
                  <a:schemeClr val="bg2"/>
                </a:solidFill>
              </a:rPr>
              <a:t>Day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E56FEB90-7A38-ACD9-687F-AC35CC9542AD}"/>
              </a:ext>
            </a:extLst>
          </p:cNvPr>
          <p:cNvSpPr txBox="1"/>
          <p:nvPr/>
        </p:nvSpPr>
        <p:spPr>
          <a:xfrm>
            <a:off x="6762759" y="1675655"/>
            <a:ext cx="5445292" cy="574031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r>
              <a:rPr lang="nl-NL" noProof="0" dirty="0" err="1">
                <a:solidFill>
                  <a:schemeClr val="bg2"/>
                </a:solidFill>
              </a:rPr>
              <a:t>Dose</a:t>
            </a:r>
            <a:r>
              <a:rPr lang="nl-NL" noProof="0" dirty="0">
                <a:solidFill>
                  <a:schemeClr val="bg2"/>
                </a:solidFill>
              </a:rPr>
              <a:t> vs. AUC SARSCOV2 Remdesivir stop </a:t>
            </a:r>
            <a:r>
              <a:rPr lang="nl-NL" noProof="0" dirty="0" err="1">
                <a:solidFill>
                  <a:schemeClr val="bg2"/>
                </a:solidFill>
              </a:rPr>
              <a:t>day</a:t>
            </a:r>
            <a:r>
              <a:rPr lang="nl-NL" noProof="0" dirty="0">
                <a:solidFill>
                  <a:schemeClr val="bg2"/>
                </a:solidFill>
              </a:rPr>
              <a:t> 2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9355288F-34A4-D3E2-2389-CF6723ADBE91}"/>
              </a:ext>
            </a:extLst>
          </p:cNvPr>
          <p:cNvSpPr txBox="1"/>
          <p:nvPr/>
        </p:nvSpPr>
        <p:spPr>
          <a:xfrm>
            <a:off x="9071040" y="5276020"/>
            <a:ext cx="1230741" cy="574031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r>
              <a:rPr lang="nl-NL" noProof="0">
                <a:solidFill>
                  <a:schemeClr val="bg2"/>
                </a:solidFill>
              </a:rPr>
              <a:t>Dose</a:t>
            </a:r>
            <a:r>
              <a:rPr lang="nl-NL">
                <a:solidFill>
                  <a:schemeClr val="bg2"/>
                </a:solidFill>
              </a:rPr>
              <a:t> (uM)</a:t>
            </a:r>
            <a:endParaRPr lang="nl-NL" noProof="0" dirty="0">
              <a:solidFill>
                <a:schemeClr val="bg2"/>
              </a:solidFill>
            </a:endParaRP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D65BB79-4463-6952-777B-977002D497B3}"/>
              </a:ext>
            </a:extLst>
          </p:cNvPr>
          <p:cNvSpPr txBox="1"/>
          <p:nvPr/>
        </p:nvSpPr>
        <p:spPr>
          <a:xfrm rot="16200000">
            <a:off x="4313256" y="1962670"/>
            <a:ext cx="5445292" cy="574031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r>
              <a:rPr lang="nl-NL" noProof="0" dirty="0" err="1">
                <a:solidFill>
                  <a:schemeClr val="bg2"/>
                </a:solidFill>
              </a:rPr>
              <a:t>Viral</a:t>
            </a:r>
            <a:r>
              <a:rPr lang="nl-NL" noProof="0" dirty="0">
                <a:solidFill>
                  <a:schemeClr val="bg2"/>
                </a:solidFill>
              </a:rPr>
              <a:t> load (PFU/ml)(%)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38064D2E-BE0F-D3C9-446A-598D33CC2EA7}"/>
              </a:ext>
            </a:extLst>
          </p:cNvPr>
          <p:cNvSpPr txBox="1"/>
          <p:nvPr/>
        </p:nvSpPr>
        <p:spPr>
          <a:xfrm>
            <a:off x="9071040" y="5276020"/>
            <a:ext cx="5445292" cy="574031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r>
              <a:rPr lang="nl-NL" noProof="0">
                <a:solidFill>
                  <a:schemeClr val="bg2"/>
                </a:solidFill>
              </a:rPr>
              <a:t>Dose</a:t>
            </a:r>
            <a:r>
              <a:rPr lang="nl-NL">
                <a:solidFill>
                  <a:schemeClr val="bg2"/>
                </a:solidFill>
              </a:rPr>
              <a:t> (uM)</a:t>
            </a:r>
            <a:endParaRPr lang="nl-NL" noProof="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365147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Thankyou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6029914"/>
      </p:ext>
    </p:extLst>
  </p:cSld>
  <p:clrMapOvr>
    <a:masterClrMapping/>
  </p:clrMapOvr>
  <p:transition spd="slow"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bce83e47c546ff6ac1b4b362eaa37f0f7a52c"/>
</p:tagLst>
</file>

<file path=ppt/theme/theme1.xml><?xml version="1.0" encoding="utf-8"?>
<a:theme xmlns:a="http://schemas.openxmlformats.org/drawingml/2006/main" name="Corporate template-set Universiteit Leiden">
  <a:themeElements>
    <a:clrScheme name="Universiteit Leiden">
      <a:dk1>
        <a:srgbClr val="000000"/>
      </a:dk1>
      <a:lt1>
        <a:srgbClr val="FFFFFF"/>
      </a:lt1>
      <a:dk2>
        <a:srgbClr val="8592BC"/>
      </a:dk2>
      <a:lt2>
        <a:srgbClr val="001158"/>
      </a:lt2>
      <a:accent1>
        <a:srgbClr val="9EBA2E"/>
      </a:accent1>
      <a:accent2>
        <a:srgbClr val="5CB1EB"/>
      </a:accent2>
      <a:accent3>
        <a:srgbClr val="34A3A9"/>
      </a:accent3>
      <a:accent4>
        <a:srgbClr val="F46E32"/>
      </a:accent4>
      <a:accent5>
        <a:srgbClr val="2C712D"/>
      </a:accent5>
      <a:accent6>
        <a:srgbClr val="B02079"/>
      </a:accent6>
      <a:hlink>
        <a:srgbClr val="0033CC"/>
      </a:hlink>
      <a:folHlink>
        <a:srgbClr val="7030A0"/>
      </a:folHlink>
    </a:clrScheme>
    <a:fontScheme name="Universiteit Leide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tIns="108000" rIns="108000" bIns="108000" rtlCol="0">
        <a:noAutofit/>
      </a:bodyPr>
      <a:lstStyle>
        <a:defPPr>
          <a:defRPr noProof="0" dirty="0" err="1" smtClean="0">
            <a:solidFill>
              <a:schemeClr val="bg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-9-windows-en-met-slidenr.potx" id="{AFEA357D-D7A1-4093-8F37-2903EA1E32B4}" vid="{CE1BFD01-A7D4-4F03-8ED9-8F286D333555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8E77E9BB20574C88F1A51905EBD0AF" ma:contentTypeVersion="2" ma:contentTypeDescription="Create a new document." ma:contentTypeScope="" ma:versionID="2fd0fa924a9e82cd60e1feff1e189b11">
  <xsd:schema xmlns:xsd="http://www.w3.org/2001/XMLSchema" xmlns:xs="http://www.w3.org/2001/XMLSchema" xmlns:p="http://schemas.microsoft.com/office/2006/metadata/properties" xmlns:ns2="01a1795b-c314-4f6e-9e61-ae7877c66689" targetNamespace="http://schemas.microsoft.com/office/2006/metadata/properties" ma:root="true" ma:fieldsID="312e5ddb972235c6e69e0cbbfcd395b3" ns2:_="">
    <xsd:import namespace="01a1795b-c314-4f6e-9e61-ae7877c6668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a1795b-c314-4f6e-9e61-ae7877c666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589FBFB-9829-4960-B574-BA25F32F53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a1795b-c314-4f6e-9e61-ae7877c6668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6ABCAEF-D5A0-4535-AD83-587F03E189B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2D4775-B13D-4BD4-89B1-2E5B7CFBB17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16-9-windows-en-met-slidenr</Template>
  <TotalTime>407</TotalTime>
  <Words>1058</Words>
  <Application>Microsoft Office PowerPoint</Application>
  <PresentationFormat>Aangepast</PresentationFormat>
  <Paragraphs>92</Paragraphs>
  <Slides>7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Georgia</vt:lpstr>
      <vt:lpstr>Calibri</vt:lpstr>
      <vt:lpstr>Arial</vt:lpstr>
      <vt:lpstr>Minion</vt:lpstr>
      <vt:lpstr>Wingdings</vt:lpstr>
      <vt:lpstr>Corporate template-set Universiteit Leiden</vt:lpstr>
      <vt:lpstr>“TCLE modelling of three different virus groups to evaluate antiviral efficacy for Remdesivir and GS-441524”</vt:lpstr>
      <vt:lpstr>Background </vt:lpstr>
      <vt:lpstr>Aims</vt:lpstr>
      <vt:lpstr>Methods</vt:lpstr>
      <vt:lpstr>Results – Dose vs. Viral load curves Day 2</vt:lpstr>
      <vt:lpstr>Results – Dose vs. AUC curves </vt:lpstr>
      <vt:lpstr>Thankyou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presentation</dc:title>
  <dc:creator>Liu, X. (Xuanlin)</dc:creator>
  <cp:lastModifiedBy>Luiten, C.J. (Claire)</cp:lastModifiedBy>
  <cp:revision>7</cp:revision>
  <dcterms:created xsi:type="dcterms:W3CDTF">2024-04-23T12:33:08Z</dcterms:created>
  <dcterms:modified xsi:type="dcterms:W3CDTF">2026-01-14T18:22:11Z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0x010100798E77E9BB20574C88F1A51905EBD0AF</vt:lpwstr>
  </property>
</Properties>
</file>